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 id="268" r:id="rId12"/>
    <p:sldId id="267" r:id="rId13"/>
    <p:sldId id="266" r:id="rId14"/>
    <p:sldId id="271" r:id="rId15"/>
    <p:sldId id="272" r:id="rId16"/>
    <p:sldId id="273" r:id="rId17"/>
    <p:sldId id="274" r:id="rId18"/>
    <p:sldId id="278"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008D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62" autoAdjust="0"/>
    <p:restoredTop sz="94660"/>
  </p:normalViewPr>
  <p:slideViewPr>
    <p:cSldViewPr snapToGrid="0">
      <p:cViewPr varScale="1">
        <p:scale>
          <a:sx n="114" d="100"/>
          <a:sy n="114" d="100"/>
        </p:scale>
        <p:origin x="3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D71A-FE4B-4D55-918C-D0E0E60C7B89}"/>
              </a:ext>
            </a:extLst>
          </p:cNvPr>
          <p:cNvSpPr>
            <a:spLocks noGrp="1"/>
          </p:cNvSpPr>
          <p:nvPr>
            <p:ph type="ctrTitle"/>
          </p:nvPr>
        </p:nvSpPr>
        <p:spPr>
          <a:xfrm>
            <a:off x="1524000" y="1122363"/>
            <a:ext cx="9144000" cy="2387600"/>
          </a:xfrm>
        </p:spPr>
        <p:txBody>
          <a:bodyPr anchor="b"/>
          <a:lstStyle>
            <a:lvl1pPr algn="ctr">
              <a:defRPr sz="6000"/>
            </a:lvl1pPr>
          </a:lstStyle>
          <a:p>
            <a:endParaRPr lang="en-US" dirty="0"/>
          </a:p>
        </p:txBody>
      </p:sp>
      <p:sp>
        <p:nvSpPr>
          <p:cNvPr id="3" name="Subtitle 2">
            <a:extLst>
              <a:ext uri="{FF2B5EF4-FFF2-40B4-BE49-F238E27FC236}">
                <a16:creationId xmlns:a16="http://schemas.microsoft.com/office/drawing/2014/main" id="{D72AE843-7BD0-4C8D-BEE2-30C4CDEF8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1DFC9A-EF63-44C8-972C-F64A28D2561B}"/>
              </a:ext>
            </a:extLst>
          </p:cNvPr>
          <p:cNvSpPr>
            <a:spLocks noGrp="1"/>
          </p:cNvSpPr>
          <p:nvPr>
            <p:ph type="dt" sz="half" idx="10"/>
          </p:nvPr>
        </p:nvSpPr>
        <p:spPr/>
        <p:txBody>
          <a:bodyPr/>
          <a:lstStyle/>
          <a:p>
            <a:fld id="{47956A7D-42A7-4EC2-8CA9-F99106479455}" type="datetimeFigureOut">
              <a:rPr lang="en-US" smtClean="0"/>
              <a:t>1/3/2018</a:t>
            </a:fld>
            <a:endParaRPr lang="en-US"/>
          </a:p>
        </p:txBody>
      </p:sp>
      <p:sp>
        <p:nvSpPr>
          <p:cNvPr id="5" name="Footer Placeholder 4">
            <a:extLst>
              <a:ext uri="{FF2B5EF4-FFF2-40B4-BE49-F238E27FC236}">
                <a16:creationId xmlns:a16="http://schemas.microsoft.com/office/drawing/2014/main" id="{39265EC8-64D0-4291-9E6D-BF6B7DC29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1AE7D-6343-4D6D-81FE-952E723CF0DC}"/>
              </a:ext>
            </a:extLst>
          </p:cNvPr>
          <p:cNvSpPr>
            <a:spLocks noGrp="1"/>
          </p:cNvSpPr>
          <p:nvPr>
            <p:ph type="sldNum" sz="quarter" idx="12"/>
          </p:nvPr>
        </p:nvSpPr>
        <p:spPr/>
        <p:txBody>
          <a:bodyPr/>
          <a:lstStyle/>
          <a:p>
            <a:fld id="{EFB66C8D-8A5E-496E-9553-AA0D0E3FEC28}" type="slidenum">
              <a:rPr lang="en-US" smtClean="0"/>
              <a:t>‹#›</a:t>
            </a:fld>
            <a:endParaRPr lang="en-US"/>
          </a:p>
        </p:txBody>
      </p:sp>
    </p:spTree>
    <p:extLst>
      <p:ext uri="{BB962C8B-B14F-4D97-AF65-F5344CB8AC3E}">
        <p14:creationId xmlns:p14="http://schemas.microsoft.com/office/powerpoint/2010/main" val="277062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9787-8697-4FF1-B7FB-F2A4BA8F34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9B5875-E5B6-45F6-9E30-7E77F46364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463A8-1BD5-4970-A480-0C11643CB830}"/>
              </a:ext>
            </a:extLst>
          </p:cNvPr>
          <p:cNvSpPr>
            <a:spLocks noGrp="1"/>
          </p:cNvSpPr>
          <p:nvPr>
            <p:ph type="dt" sz="half" idx="10"/>
          </p:nvPr>
        </p:nvSpPr>
        <p:spPr/>
        <p:txBody>
          <a:bodyPr/>
          <a:lstStyle/>
          <a:p>
            <a:fld id="{47956A7D-42A7-4EC2-8CA9-F99106479455}" type="datetimeFigureOut">
              <a:rPr lang="en-US" smtClean="0"/>
              <a:t>1/3/2018</a:t>
            </a:fld>
            <a:endParaRPr lang="en-US"/>
          </a:p>
        </p:txBody>
      </p:sp>
      <p:sp>
        <p:nvSpPr>
          <p:cNvPr id="5" name="Footer Placeholder 4">
            <a:extLst>
              <a:ext uri="{FF2B5EF4-FFF2-40B4-BE49-F238E27FC236}">
                <a16:creationId xmlns:a16="http://schemas.microsoft.com/office/drawing/2014/main" id="{064C1B90-E8D1-4CDE-BAE8-439368468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9E385D-F926-4461-AC70-E036BDD25704}"/>
              </a:ext>
            </a:extLst>
          </p:cNvPr>
          <p:cNvSpPr>
            <a:spLocks noGrp="1"/>
          </p:cNvSpPr>
          <p:nvPr>
            <p:ph type="sldNum" sz="quarter" idx="12"/>
          </p:nvPr>
        </p:nvSpPr>
        <p:spPr/>
        <p:txBody>
          <a:bodyPr/>
          <a:lstStyle/>
          <a:p>
            <a:fld id="{EFB66C8D-8A5E-496E-9553-AA0D0E3FEC28}" type="slidenum">
              <a:rPr lang="en-US" smtClean="0"/>
              <a:t>‹#›</a:t>
            </a:fld>
            <a:endParaRPr lang="en-US"/>
          </a:p>
        </p:txBody>
      </p:sp>
    </p:spTree>
    <p:extLst>
      <p:ext uri="{BB962C8B-B14F-4D97-AF65-F5344CB8AC3E}">
        <p14:creationId xmlns:p14="http://schemas.microsoft.com/office/powerpoint/2010/main" val="19583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B1407-3E25-46BB-8596-499E35D2AA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20639A-9E86-409C-828C-98B9EB8D36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EED32-E790-44AC-B6A7-20DFBD850706}"/>
              </a:ext>
            </a:extLst>
          </p:cNvPr>
          <p:cNvSpPr>
            <a:spLocks noGrp="1"/>
          </p:cNvSpPr>
          <p:nvPr>
            <p:ph type="dt" sz="half" idx="10"/>
          </p:nvPr>
        </p:nvSpPr>
        <p:spPr/>
        <p:txBody>
          <a:bodyPr/>
          <a:lstStyle/>
          <a:p>
            <a:fld id="{47956A7D-42A7-4EC2-8CA9-F99106479455}" type="datetimeFigureOut">
              <a:rPr lang="en-US" smtClean="0"/>
              <a:t>1/3/2018</a:t>
            </a:fld>
            <a:endParaRPr lang="en-US"/>
          </a:p>
        </p:txBody>
      </p:sp>
      <p:sp>
        <p:nvSpPr>
          <p:cNvPr id="5" name="Footer Placeholder 4">
            <a:extLst>
              <a:ext uri="{FF2B5EF4-FFF2-40B4-BE49-F238E27FC236}">
                <a16:creationId xmlns:a16="http://schemas.microsoft.com/office/drawing/2014/main" id="{B74AD769-1262-47BC-A92B-0E82C85D2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C11E8-FBF9-4E01-A30B-299B05313DDF}"/>
              </a:ext>
            </a:extLst>
          </p:cNvPr>
          <p:cNvSpPr>
            <a:spLocks noGrp="1"/>
          </p:cNvSpPr>
          <p:nvPr>
            <p:ph type="sldNum" sz="quarter" idx="12"/>
          </p:nvPr>
        </p:nvSpPr>
        <p:spPr/>
        <p:txBody>
          <a:bodyPr/>
          <a:lstStyle/>
          <a:p>
            <a:fld id="{EFB66C8D-8A5E-496E-9553-AA0D0E3FEC28}" type="slidenum">
              <a:rPr lang="en-US" smtClean="0"/>
              <a:t>‹#›</a:t>
            </a:fld>
            <a:endParaRPr lang="en-US"/>
          </a:p>
        </p:txBody>
      </p:sp>
    </p:spTree>
    <p:extLst>
      <p:ext uri="{BB962C8B-B14F-4D97-AF65-F5344CB8AC3E}">
        <p14:creationId xmlns:p14="http://schemas.microsoft.com/office/powerpoint/2010/main" val="320293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C1AD-7350-4FEB-BB6C-6A23D384E3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C064A3-E65B-4A1B-A1E7-43CE7A73D8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B6339-098B-4455-A71B-B0243B631935}"/>
              </a:ext>
            </a:extLst>
          </p:cNvPr>
          <p:cNvSpPr>
            <a:spLocks noGrp="1"/>
          </p:cNvSpPr>
          <p:nvPr>
            <p:ph type="dt" sz="half" idx="10"/>
          </p:nvPr>
        </p:nvSpPr>
        <p:spPr/>
        <p:txBody>
          <a:bodyPr/>
          <a:lstStyle/>
          <a:p>
            <a:fld id="{47956A7D-42A7-4EC2-8CA9-F99106479455}" type="datetimeFigureOut">
              <a:rPr lang="en-US" smtClean="0"/>
              <a:t>1/3/2018</a:t>
            </a:fld>
            <a:endParaRPr lang="en-US"/>
          </a:p>
        </p:txBody>
      </p:sp>
      <p:sp>
        <p:nvSpPr>
          <p:cNvPr id="5" name="Footer Placeholder 4">
            <a:extLst>
              <a:ext uri="{FF2B5EF4-FFF2-40B4-BE49-F238E27FC236}">
                <a16:creationId xmlns:a16="http://schemas.microsoft.com/office/drawing/2014/main" id="{57AAFEB1-568B-42D2-8AD6-BE3C1D784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50647-6F45-46B1-8C3F-978210C1968F}"/>
              </a:ext>
            </a:extLst>
          </p:cNvPr>
          <p:cNvSpPr>
            <a:spLocks noGrp="1"/>
          </p:cNvSpPr>
          <p:nvPr>
            <p:ph type="sldNum" sz="quarter" idx="12"/>
          </p:nvPr>
        </p:nvSpPr>
        <p:spPr/>
        <p:txBody>
          <a:bodyPr/>
          <a:lstStyle/>
          <a:p>
            <a:fld id="{EFB66C8D-8A5E-496E-9553-AA0D0E3FEC28}" type="slidenum">
              <a:rPr lang="en-US" smtClean="0"/>
              <a:t>‹#›</a:t>
            </a:fld>
            <a:endParaRPr lang="en-US"/>
          </a:p>
        </p:txBody>
      </p:sp>
      <p:pic>
        <p:nvPicPr>
          <p:cNvPr id="7" name="Picture 6">
            <a:extLst>
              <a:ext uri="{FF2B5EF4-FFF2-40B4-BE49-F238E27FC236}">
                <a16:creationId xmlns:a16="http://schemas.microsoft.com/office/drawing/2014/main" id="{63EC4033-61F9-44F9-A667-3F46A1B831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050" y="337798"/>
            <a:ext cx="1685053" cy="421264"/>
          </a:xfrm>
          <a:prstGeom prst="rect">
            <a:avLst/>
          </a:prstGeom>
        </p:spPr>
      </p:pic>
    </p:spTree>
    <p:extLst>
      <p:ext uri="{BB962C8B-B14F-4D97-AF65-F5344CB8AC3E}">
        <p14:creationId xmlns:p14="http://schemas.microsoft.com/office/powerpoint/2010/main" val="182073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41B3-D34A-4AF7-B5E8-0B69552169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BA7F2A-7AF3-4FA4-A81D-EE3CAD9E9A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D2BFF3-D1B0-4BC3-B543-BEEB81CF35E4}"/>
              </a:ext>
            </a:extLst>
          </p:cNvPr>
          <p:cNvSpPr>
            <a:spLocks noGrp="1"/>
          </p:cNvSpPr>
          <p:nvPr>
            <p:ph type="dt" sz="half" idx="10"/>
          </p:nvPr>
        </p:nvSpPr>
        <p:spPr/>
        <p:txBody>
          <a:bodyPr/>
          <a:lstStyle/>
          <a:p>
            <a:fld id="{47956A7D-42A7-4EC2-8CA9-F99106479455}" type="datetimeFigureOut">
              <a:rPr lang="en-US" smtClean="0"/>
              <a:t>1/3/2018</a:t>
            </a:fld>
            <a:endParaRPr lang="en-US"/>
          </a:p>
        </p:txBody>
      </p:sp>
      <p:sp>
        <p:nvSpPr>
          <p:cNvPr id="5" name="Footer Placeholder 4">
            <a:extLst>
              <a:ext uri="{FF2B5EF4-FFF2-40B4-BE49-F238E27FC236}">
                <a16:creationId xmlns:a16="http://schemas.microsoft.com/office/drawing/2014/main" id="{18750D61-752C-445F-BD5F-34619A4B2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00193-2E64-40F0-B108-40C3FFBE5CD7}"/>
              </a:ext>
            </a:extLst>
          </p:cNvPr>
          <p:cNvSpPr>
            <a:spLocks noGrp="1"/>
          </p:cNvSpPr>
          <p:nvPr>
            <p:ph type="sldNum" sz="quarter" idx="12"/>
          </p:nvPr>
        </p:nvSpPr>
        <p:spPr/>
        <p:txBody>
          <a:bodyPr/>
          <a:lstStyle/>
          <a:p>
            <a:fld id="{EFB66C8D-8A5E-496E-9553-AA0D0E3FEC28}" type="slidenum">
              <a:rPr lang="en-US" smtClean="0"/>
              <a:t>‹#›</a:t>
            </a:fld>
            <a:endParaRPr lang="en-US"/>
          </a:p>
        </p:txBody>
      </p:sp>
    </p:spTree>
    <p:extLst>
      <p:ext uri="{BB962C8B-B14F-4D97-AF65-F5344CB8AC3E}">
        <p14:creationId xmlns:p14="http://schemas.microsoft.com/office/powerpoint/2010/main" val="229334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0B0B3-0FBA-4A82-83D8-8243BBAEFB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261909-4D55-4F6E-B520-80D00FB61D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15BA59-DA6F-4610-AB2C-C3838F70F9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3396D7-A6C0-4429-8AE1-87D5A668CC06}"/>
              </a:ext>
            </a:extLst>
          </p:cNvPr>
          <p:cNvSpPr>
            <a:spLocks noGrp="1"/>
          </p:cNvSpPr>
          <p:nvPr>
            <p:ph type="dt" sz="half" idx="10"/>
          </p:nvPr>
        </p:nvSpPr>
        <p:spPr/>
        <p:txBody>
          <a:bodyPr/>
          <a:lstStyle/>
          <a:p>
            <a:fld id="{47956A7D-42A7-4EC2-8CA9-F99106479455}" type="datetimeFigureOut">
              <a:rPr lang="en-US" smtClean="0"/>
              <a:t>1/3/2018</a:t>
            </a:fld>
            <a:endParaRPr lang="en-US"/>
          </a:p>
        </p:txBody>
      </p:sp>
      <p:sp>
        <p:nvSpPr>
          <p:cNvPr id="6" name="Footer Placeholder 5">
            <a:extLst>
              <a:ext uri="{FF2B5EF4-FFF2-40B4-BE49-F238E27FC236}">
                <a16:creationId xmlns:a16="http://schemas.microsoft.com/office/drawing/2014/main" id="{BC69B203-053A-4931-B85F-0ABF2EC20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74DB6B-E3BC-4DA6-BCE9-35654F264566}"/>
              </a:ext>
            </a:extLst>
          </p:cNvPr>
          <p:cNvSpPr>
            <a:spLocks noGrp="1"/>
          </p:cNvSpPr>
          <p:nvPr>
            <p:ph type="sldNum" sz="quarter" idx="12"/>
          </p:nvPr>
        </p:nvSpPr>
        <p:spPr/>
        <p:txBody>
          <a:bodyPr/>
          <a:lstStyle/>
          <a:p>
            <a:fld id="{EFB66C8D-8A5E-496E-9553-AA0D0E3FEC28}" type="slidenum">
              <a:rPr lang="en-US" smtClean="0"/>
              <a:t>‹#›</a:t>
            </a:fld>
            <a:endParaRPr lang="en-US"/>
          </a:p>
        </p:txBody>
      </p:sp>
    </p:spTree>
    <p:extLst>
      <p:ext uri="{BB962C8B-B14F-4D97-AF65-F5344CB8AC3E}">
        <p14:creationId xmlns:p14="http://schemas.microsoft.com/office/powerpoint/2010/main" val="69381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FB7E-674B-46C9-9700-272DC4E890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28FCE8-E233-40AE-B56F-6DEE0EE04F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79393D-BB0C-4600-BDBA-DE0929BA16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DCA255-932D-47E6-919C-DCC3546EF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BA1C507-D9A8-4F07-9C23-EDE5EF1488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18B8F2-9FCE-4D90-BA50-E87C3136C822}"/>
              </a:ext>
            </a:extLst>
          </p:cNvPr>
          <p:cNvSpPr>
            <a:spLocks noGrp="1"/>
          </p:cNvSpPr>
          <p:nvPr>
            <p:ph type="dt" sz="half" idx="10"/>
          </p:nvPr>
        </p:nvSpPr>
        <p:spPr/>
        <p:txBody>
          <a:bodyPr/>
          <a:lstStyle/>
          <a:p>
            <a:fld id="{47956A7D-42A7-4EC2-8CA9-F99106479455}" type="datetimeFigureOut">
              <a:rPr lang="en-US" smtClean="0"/>
              <a:t>1/3/2018</a:t>
            </a:fld>
            <a:endParaRPr lang="en-US"/>
          </a:p>
        </p:txBody>
      </p:sp>
      <p:sp>
        <p:nvSpPr>
          <p:cNvPr id="8" name="Footer Placeholder 7">
            <a:extLst>
              <a:ext uri="{FF2B5EF4-FFF2-40B4-BE49-F238E27FC236}">
                <a16:creationId xmlns:a16="http://schemas.microsoft.com/office/drawing/2014/main" id="{2F771AF8-3B37-4ACF-B29B-F510463AE9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5D4711-7E00-4AE6-A538-C17243BC13ED}"/>
              </a:ext>
            </a:extLst>
          </p:cNvPr>
          <p:cNvSpPr>
            <a:spLocks noGrp="1"/>
          </p:cNvSpPr>
          <p:nvPr>
            <p:ph type="sldNum" sz="quarter" idx="12"/>
          </p:nvPr>
        </p:nvSpPr>
        <p:spPr/>
        <p:txBody>
          <a:bodyPr/>
          <a:lstStyle/>
          <a:p>
            <a:fld id="{EFB66C8D-8A5E-496E-9553-AA0D0E3FEC28}" type="slidenum">
              <a:rPr lang="en-US" smtClean="0"/>
              <a:t>‹#›</a:t>
            </a:fld>
            <a:endParaRPr lang="en-US"/>
          </a:p>
        </p:txBody>
      </p:sp>
    </p:spTree>
    <p:extLst>
      <p:ext uri="{BB962C8B-B14F-4D97-AF65-F5344CB8AC3E}">
        <p14:creationId xmlns:p14="http://schemas.microsoft.com/office/powerpoint/2010/main" val="415162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4B31-3D48-4502-9BBF-086A73F543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071A4A-875D-4A61-BC97-889AFF7C2E30}"/>
              </a:ext>
            </a:extLst>
          </p:cNvPr>
          <p:cNvSpPr>
            <a:spLocks noGrp="1"/>
          </p:cNvSpPr>
          <p:nvPr>
            <p:ph type="dt" sz="half" idx="10"/>
          </p:nvPr>
        </p:nvSpPr>
        <p:spPr/>
        <p:txBody>
          <a:bodyPr/>
          <a:lstStyle/>
          <a:p>
            <a:fld id="{47956A7D-42A7-4EC2-8CA9-F99106479455}" type="datetimeFigureOut">
              <a:rPr lang="en-US" smtClean="0"/>
              <a:t>1/3/2018</a:t>
            </a:fld>
            <a:endParaRPr lang="en-US"/>
          </a:p>
        </p:txBody>
      </p:sp>
      <p:sp>
        <p:nvSpPr>
          <p:cNvPr id="4" name="Footer Placeholder 3">
            <a:extLst>
              <a:ext uri="{FF2B5EF4-FFF2-40B4-BE49-F238E27FC236}">
                <a16:creationId xmlns:a16="http://schemas.microsoft.com/office/drawing/2014/main" id="{A105D64B-D430-4109-8345-44834D52DD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9CBD3D-0CC5-4AD1-8803-0B84891692FA}"/>
              </a:ext>
            </a:extLst>
          </p:cNvPr>
          <p:cNvSpPr>
            <a:spLocks noGrp="1"/>
          </p:cNvSpPr>
          <p:nvPr>
            <p:ph type="sldNum" sz="quarter" idx="12"/>
          </p:nvPr>
        </p:nvSpPr>
        <p:spPr/>
        <p:txBody>
          <a:bodyPr/>
          <a:lstStyle/>
          <a:p>
            <a:fld id="{EFB66C8D-8A5E-496E-9553-AA0D0E3FEC28}" type="slidenum">
              <a:rPr lang="en-US" smtClean="0"/>
              <a:t>‹#›</a:t>
            </a:fld>
            <a:endParaRPr lang="en-US"/>
          </a:p>
        </p:txBody>
      </p:sp>
    </p:spTree>
    <p:extLst>
      <p:ext uri="{BB962C8B-B14F-4D97-AF65-F5344CB8AC3E}">
        <p14:creationId xmlns:p14="http://schemas.microsoft.com/office/powerpoint/2010/main" val="393460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DA18E-F9A4-4166-8CCB-CFE9F225371F}"/>
              </a:ext>
            </a:extLst>
          </p:cNvPr>
          <p:cNvSpPr>
            <a:spLocks noGrp="1"/>
          </p:cNvSpPr>
          <p:nvPr>
            <p:ph type="dt" sz="half" idx="10"/>
          </p:nvPr>
        </p:nvSpPr>
        <p:spPr/>
        <p:txBody>
          <a:bodyPr/>
          <a:lstStyle/>
          <a:p>
            <a:fld id="{47956A7D-42A7-4EC2-8CA9-F99106479455}" type="datetimeFigureOut">
              <a:rPr lang="en-US" smtClean="0"/>
              <a:t>1/3/2018</a:t>
            </a:fld>
            <a:endParaRPr lang="en-US"/>
          </a:p>
        </p:txBody>
      </p:sp>
      <p:sp>
        <p:nvSpPr>
          <p:cNvPr id="3" name="Footer Placeholder 2">
            <a:extLst>
              <a:ext uri="{FF2B5EF4-FFF2-40B4-BE49-F238E27FC236}">
                <a16:creationId xmlns:a16="http://schemas.microsoft.com/office/drawing/2014/main" id="{02BA0674-E416-4E63-BF9B-D8A50A494B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539F8C-36E5-494D-9DCC-D45C587BA097}"/>
              </a:ext>
            </a:extLst>
          </p:cNvPr>
          <p:cNvSpPr>
            <a:spLocks noGrp="1"/>
          </p:cNvSpPr>
          <p:nvPr>
            <p:ph type="sldNum" sz="quarter" idx="12"/>
          </p:nvPr>
        </p:nvSpPr>
        <p:spPr/>
        <p:txBody>
          <a:bodyPr/>
          <a:lstStyle/>
          <a:p>
            <a:fld id="{EFB66C8D-8A5E-496E-9553-AA0D0E3FEC28}" type="slidenum">
              <a:rPr lang="en-US" smtClean="0"/>
              <a:t>‹#›</a:t>
            </a:fld>
            <a:endParaRPr lang="en-US"/>
          </a:p>
        </p:txBody>
      </p:sp>
      <p:pic>
        <p:nvPicPr>
          <p:cNvPr id="5" name="Picture 4">
            <a:extLst>
              <a:ext uri="{FF2B5EF4-FFF2-40B4-BE49-F238E27FC236}">
                <a16:creationId xmlns:a16="http://schemas.microsoft.com/office/drawing/2014/main" id="{B29DB4F4-29D8-44E8-977C-88421109E6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050" y="337798"/>
            <a:ext cx="1685053" cy="421264"/>
          </a:xfrm>
          <a:prstGeom prst="rect">
            <a:avLst/>
          </a:prstGeom>
        </p:spPr>
      </p:pic>
    </p:spTree>
    <p:extLst>
      <p:ext uri="{BB962C8B-B14F-4D97-AF65-F5344CB8AC3E}">
        <p14:creationId xmlns:p14="http://schemas.microsoft.com/office/powerpoint/2010/main" val="366252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11717-B547-4C95-AA83-B982A227A8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D418A5-733A-483E-8099-98B25DB89E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66FC60-143A-4A7A-BA7D-AA374E284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14EAEA-8F2F-4471-A0DA-B5AE7A56BB08}"/>
              </a:ext>
            </a:extLst>
          </p:cNvPr>
          <p:cNvSpPr>
            <a:spLocks noGrp="1"/>
          </p:cNvSpPr>
          <p:nvPr>
            <p:ph type="dt" sz="half" idx="10"/>
          </p:nvPr>
        </p:nvSpPr>
        <p:spPr/>
        <p:txBody>
          <a:bodyPr/>
          <a:lstStyle/>
          <a:p>
            <a:fld id="{47956A7D-42A7-4EC2-8CA9-F99106479455}" type="datetimeFigureOut">
              <a:rPr lang="en-US" smtClean="0"/>
              <a:t>1/3/2018</a:t>
            </a:fld>
            <a:endParaRPr lang="en-US"/>
          </a:p>
        </p:txBody>
      </p:sp>
      <p:sp>
        <p:nvSpPr>
          <p:cNvPr id="6" name="Footer Placeholder 5">
            <a:extLst>
              <a:ext uri="{FF2B5EF4-FFF2-40B4-BE49-F238E27FC236}">
                <a16:creationId xmlns:a16="http://schemas.microsoft.com/office/drawing/2014/main" id="{E4D02EB6-6093-429A-BBC2-5EF5C9813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72B0A-23DD-4FA0-B2AD-EF33F8F95773}"/>
              </a:ext>
            </a:extLst>
          </p:cNvPr>
          <p:cNvSpPr>
            <a:spLocks noGrp="1"/>
          </p:cNvSpPr>
          <p:nvPr>
            <p:ph type="sldNum" sz="quarter" idx="12"/>
          </p:nvPr>
        </p:nvSpPr>
        <p:spPr/>
        <p:txBody>
          <a:bodyPr/>
          <a:lstStyle/>
          <a:p>
            <a:fld id="{EFB66C8D-8A5E-496E-9553-AA0D0E3FEC28}" type="slidenum">
              <a:rPr lang="en-US" smtClean="0"/>
              <a:t>‹#›</a:t>
            </a:fld>
            <a:endParaRPr lang="en-US"/>
          </a:p>
        </p:txBody>
      </p:sp>
    </p:spTree>
    <p:extLst>
      <p:ext uri="{BB962C8B-B14F-4D97-AF65-F5344CB8AC3E}">
        <p14:creationId xmlns:p14="http://schemas.microsoft.com/office/powerpoint/2010/main" val="153676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0C2D-07B7-4B83-A726-C83278D254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FF3261-490F-4E32-A198-6A764C83E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3F97DE-C9B2-496A-9067-C34C33183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FCCA7B-825A-4677-AA3C-A265293CF24F}"/>
              </a:ext>
            </a:extLst>
          </p:cNvPr>
          <p:cNvSpPr>
            <a:spLocks noGrp="1"/>
          </p:cNvSpPr>
          <p:nvPr>
            <p:ph type="dt" sz="half" idx="10"/>
          </p:nvPr>
        </p:nvSpPr>
        <p:spPr/>
        <p:txBody>
          <a:bodyPr/>
          <a:lstStyle/>
          <a:p>
            <a:fld id="{47956A7D-42A7-4EC2-8CA9-F99106479455}" type="datetimeFigureOut">
              <a:rPr lang="en-US" smtClean="0"/>
              <a:t>1/3/2018</a:t>
            </a:fld>
            <a:endParaRPr lang="en-US"/>
          </a:p>
        </p:txBody>
      </p:sp>
      <p:sp>
        <p:nvSpPr>
          <p:cNvPr id="6" name="Footer Placeholder 5">
            <a:extLst>
              <a:ext uri="{FF2B5EF4-FFF2-40B4-BE49-F238E27FC236}">
                <a16:creationId xmlns:a16="http://schemas.microsoft.com/office/drawing/2014/main" id="{FCB55E90-51AC-4000-878C-1B1C4ABA18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33A490-BEF8-467D-8D99-A5042C377BC8}"/>
              </a:ext>
            </a:extLst>
          </p:cNvPr>
          <p:cNvSpPr>
            <a:spLocks noGrp="1"/>
          </p:cNvSpPr>
          <p:nvPr>
            <p:ph type="sldNum" sz="quarter" idx="12"/>
          </p:nvPr>
        </p:nvSpPr>
        <p:spPr/>
        <p:txBody>
          <a:bodyPr/>
          <a:lstStyle/>
          <a:p>
            <a:fld id="{EFB66C8D-8A5E-496E-9553-AA0D0E3FEC28}" type="slidenum">
              <a:rPr lang="en-US" smtClean="0"/>
              <a:t>‹#›</a:t>
            </a:fld>
            <a:endParaRPr lang="en-US"/>
          </a:p>
        </p:txBody>
      </p:sp>
    </p:spTree>
    <p:extLst>
      <p:ext uri="{BB962C8B-B14F-4D97-AF65-F5344CB8AC3E}">
        <p14:creationId xmlns:p14="http://schemas.microsoft.com/office/powerpoint/2010/main" val="173729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9CAFDF-E217-4AB1-8CD4-CFEE90B019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91891D-7B35-45E6-845B-03668BE30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FD1B-0C07-4831-AF30-3AC5D0044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56A7D-42A7-4EC2-8CA9-F99106479455}" type="datetimeFigureOut">
              <a:rPr lang="en-US" smtClean="0"/>
              <a:t>1/3/2018</a:t>
            </a:fld>
            <a:endParaRPr lang="en-US"/>
          </a:p>
        </p:txBody>
      </p:sp>
      <p:sp>
        <p:nvSpPr>
          <p:cNvPr id="5" name="Footer Placeholder 4">
            <a:extLst>
              <a:ext uri="{FF2B5EF4-FFF2-40B4-BE49-F238E27FC236}">
                <a16:creationId xmlns:a16="http://schemas.microsoft.com/office/drawing/2014/main" id="{A72646C5-41D9-459B-94D6-5DDD98F2B8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DC2C0B-95C4-45EA-8219-01F6E92118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66C8D-8A5E-496E-9553-AA0D0E3FEC28}" type="slidenum">
              <a:rPr lang="en-US" smtClean="0"/>
              <a:t>‹#›</a:t>
            </a:fld>
            <a:endParaRPr lang="en-US"/>
          </a:p>
        </p:txBody>
      </p:sp>
    </p:spTree>
    <p:extLst>
      <p:ext uri="{BB962C8B-B14F-4D97-AF65-F5344CB8AC3E}">
        <p14:creationId xmlns:p14="http://schemas.microsoft.com/office/powerpoint/2010/main" val="200905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od-cloud.ne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r4IGWNovzes" TargetMode="External"/><Relationship Id="rId2" Type="http://schemas.openxmlformats.org/officeDocument/2006/relationships/hyperlink" Target="http://www.zdnet.com/pictures/a-graph-is-a-graph-is-graph-rdf-vs-lpg/" TargetMode="External"/><Relationship Id="rId1" Type="http://schemas.openxmlformats.org/officeDocument/2006/relationships/slideLayout" Target="../slideLayouts/slideLayout2.xml"/><Relationship Id="rId4" Type="http://schemas.openxmlformats.org/officeDocument/2006/relationships/hyperlink" Target="https://youtu.be/ToALLwM7KI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ynaptica.com/" TargetMode="External"/><Relationship Id="rId2" Type="http://schemas.openxmlformats.org/officeDocument/2006/relationships/hyperlink" Target="mailto:jim.sweeney@synaptica.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CF29CD-38B8-4924-BA11-6D60517487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9D805FD4-2132-48A4-867A-6488563D9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868" y="1042905"/>
            <a:ext cx="7990632" cy="2477096"/>
          </a:xfrm>
          <a:prstGeom prst="rect">
            <a:avLst/>
          </a:prstGeom>
        </p:spPr>
      </p:pic>
      <p:sp>
        <p:nvSpPr>
          <p:cNvPr id="2" name="Title 1">
            <a:extLst>
              <a:ext uri="{FF2B5EF4-FFF2-40B4-BE49-F238E27FC236}">
                <a16:creationId xmlns:a16="http://schemas.microsoft.com/office/drawing/2014/main" id="{51627FA6-80F0-4230-83CA-E139A0072646}"/>
              </a:ext>
            </a:extLst>
          </p:cNvPr>
          <p:cNvSpPr>
            <a:spLocks noGrp="1"/>
          </p:cNvSpPr>
          <p:nvPr>
            <p:ph type="ctrTitle"/>
          </p:nvPr>
        </p:nvSpPr>
        <p:spPr>
          <a:xfrm>
            <a:off x="2654432" y="4502330"/>
            <a:ext cx="6870568" cy="1207269"/>
          </a:xfrm>
        </p:spPr>
        <p:txBody>
          <a:bodyPr>
            <a:normAutofit/>
          </a:bodyPr>
          <a:lstStyle/>
          <a:p>
            <a:r>
              <a:rPr lang="en-US" sz="3800" dirty="0">
                <a:solidFill>
                  <a:schemeClr val="bg1"/>
                </a:solidFill>
              </a:rPr>
              <a:t>Selecting the right database for your semantic storage needs</a:t>
            </a:r>
          </a:p>
        </p:txBody>
      </p:sp>
      <p:sp>
        <p:nvSpPr>
          <p:cNvPr id="3" name="Subtitle 2">
            <a:extLst>
              <a:ext uri="{FF2B5EF4-FFF2-40B4-BE49-F238E27FC236}">
                <a16:creationId xmlns:a16="http://schemas.microsoft.com/office/drawing/2014/main" id="{DF9DA411-B1A4-48C9-9B8F-A407A1A1306A}"/>
              </a:ext>
            </a:extLst>
          </p:cNvPr>
          <p:cNvSpPr>
            <a:spLocks noGrp="1"/>
          </p:cNvSpPr>
          <p:nvPr>
            <p:ph type="subTitle" idx="1"/>
          </p:nvPr>
        </p:nvSpPr>
        <p:spPr>
          <a:xfrm>
            <a:off x="1376313" y="5709598"/>
            <a:ext cx="9426806" cy="1148401"/>
          </a:xfrm>
        </p:spPr>
        <p:txBody>
          <a:bodyPr>
            <a:normAutofit fontScale="92500" lnSpcReduction="20000"/>
          </a:bodyPr>
          <a:lstStyle/>
          <a:p>
            <a:r>
              <a:rPr lang="en-US" dirty="0">
                <a:solidFill>
                  <a:schemeClr val="bg2"/>
                </a:solidFill>
              </a:rPr>
              <a:t>Taxonomy Boot Camp London 2017</a:t>
            </a:r>
          </a:p>
          <a:p>
            <a:r>
              <a:rPr lang="en-US" dirty="0">
                <a:solidFill>
                  <a:schemeClr val="bg2"/>
                </a:solidFill>
              </a:rPr>
              <a:t>Jim Sweeney, Senior Product Manager</a:t>
            </a:r>
          </a:p>
          <a:p>
            <a:r>
              <a:rPr lang="en-US" dirty="0">
                <a:solidFill>
                  <a:schemeClr val="bg2"/>
                </a:solidFill>
              </a:rPr>
              <a:t>Taxonomy and Ontology Solutions</a:t>
            </a:r>
          </a:p>
        </p:txBody>
      </p:sp>
    </p:spTree>
    <p:extLst>
      <p:ext uri="{BB962C8B-B14F-4D97-AF65-F5344CB8AC3E}">
        <p14:creationId xmlns:p14="http://schemas.microsoft.com/office/powerpoint/2010/main" val="3018311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D4E5D-033C-4C98-9C07-D582C1031867}"/>
              </a:ext>
            </a:extLst>
          </p:cNvPr>
          <p:cNvSpPr>
            <a:spLocks noGrp="1"/>
          </p:cNvSpPr>
          <p:nvPr>
            <p:ph type="title"/>
          </p:nvPr>
        </p:nvSpPr>
        <p:spPr>
          <a:xfrm>
            <a:off x="648929" y="629266"/>
            <a:ext cx="3505495" cy="1622321"/>
          </a:xfrm>
        </p:spPr>
        <p:txBody>
          <a:bodyPr>
            <a:normAutofit/>
          </a:bodyPr>
          <a:lstStyle/>
          <a:p>
            <a:r>
              <a:rPr lang="en-US" sz="4000" b="1" dirty="0">
                <a:solidFill>
                  <a:schemeClr val="tx1">
                    <a:lumMod val="85000"/>
                    <a:lumOff val="15000"/>
                  </a:schemeClr>
                </a:solidFill>
              </a:rPr>
              <a:t>The Graph Model</a:t>
            </a:r>
          </a:p>
        </p:txBody>
      </p:sp>
      <p:sp>
        <p:nvSpPr>
          <p:cNvPr id="3" name="Content Placeholder 2">
            <a:extLst>
              <a:ext uri="{FF2B5EF4-FFF2-40B4-BE49-F238E27FC236}">
                <a16:creationId xmlns:a16="http://schemas.microsoft.com/office/drawing/2014/main" id="{8AB2A8A6-205D-4BBD-8289-955AA623C3DC}"/>
              </a:ext>
            </a:extLst>
          </p:cNvPr>
          <p:cNvSpPr>
            <a:spLocks noGrp="1"/>
          </p:cNvSpPr>
          <p:nvPr>
            <p:ph idx="1"/>
          </p:nvPr>
        </p:nvSpPr>
        <p:spPr>
          <a:xfrm>
            <a:off x="515578" y="2451652"/>
            <a:ext cx="4123477" cy="4406348"/>
          </a:xfrm>
        </p:spPr>
        <p:txBody>
          <a:bodyPr>
            <a:normAutofit/>
          </a:bodyPr>
          <a:lstStyle/>
          <a:p>
            <a:r>
              <a:rPr lang="en-US" sz="2000" dirty="0">
                <a:solidFill>
                  <a:schemeClr val="tx1">
                    <a:lumMod val="85000"/>
                    <a:lumOff val="15000"/>
                  </a:schemeClr>
                </a:solidFill>
              </a:rPr>
              <a:t>With a graph database, such as Neo4j, each </a:t>
            </a:r>
            <a:r>
              <a:rPr lang="en-US" sz="2000" i="1" dirty="0">
                <a:solidFill>
                  <a:schemeClr val="tx1">
                    <a:lumMod val="85000"/>
                    <a:lumOff val="15000"/>
                  </a:schemeClr>
                </a:solidFill>
              </a:rPr>
              <a:t>node </a:t>
            </a:r>
            <a:r>
              <a:rPr lang="en-US" sz="2000" dirty="0">
                <a:solidFill>
                  <a:schemeClr val="tx1">
                    <a:lumMod val="85000"/>
                    <a:lumOff val="15000"/>
                  </a:schemeClr>
                </a:solidFill>
              </a:rPr>
              <a:t>is a standalone item that describes a fully-formed member of the database. </a:t>
            </a:r>
          </a:p>
          <a:p>
            <a:r>
              <a:rPr lang="en-US" sz="2000" dirty="0">
                <a:solidFill>
                  <a:schemeClr val="tx1">
                    <a:lumMod val="85000"/>
                    <a:lumOff val="15000"/>
                  </a:schemeClr>
                </a:solidFill>
              </a:rPr>
              <a:t>To link the nodes</a:t>
            </a:r>
            <a:r>
              <a:rPr lang="en-US" sz="2000" i="1" dirty="0">
                <a:solidFill>
                  <a:schemeClr val="tx1">
                    <a:lumMod val="85000"/>
                    <a:lumOff val="15000"/>
                  </a:schemeClr>
                </a:solidFill>
              </a:rPr>
              <a:t> </a:t>
            </a:r>
            <a:r>
              <a:rPr lang="en-US" sz="2000" dirty="0">
                <a:solidFill>
                  <a:schemeClr val="tx1">
                    <a:lumMod val="85000"/>
                    <a:lumOff val="15000"/>
                  </a:schemeClr>
                </a:solidFill>
              </a:rPr>
              <a:t>together, one uses relationships. These are referred to as </a:t>
            </a:r>
            <a:r>
              <a:rPr lang="en-US" sz="2000" i="1" dirty="0">
                <a:solidFill>
                  <a:schemeClr val="tx1">
                    <a:lumMod val="85000"/>
                    <a:lumOff val="15000"/>
                  </a:schemeClr>
                </a:solidFill>
              </a:rPr>
              <a:t>edges.</a:t>
            </a:r>
          </a:p>
          <a:p>
            <a:r>
              <a:rPr lang="en-US" sz="2000" dirty="0">
                <a:solidFill>
                  <a:schemeClr val="tx1">
                    <a:lumMod val="85000"/>
                    <a:lumOff val="15000"/>
                  </a:schemeClr>
                </a:solidFill>
              </a:rPr>
              <a:t>The nodes and edges form uniform structures which are repeated to relate all of the data elements, completely describing all necessary aspects of the information in the database. </a:t>
            </a:r>
          </a:p>
        </p:txBody>
      </p:sp>
      <p:cxnSp>
        <p:nvCxnSpPr>
          <p:cNvPr id="9" name="Straight Connector 8">
            <a:extLst>
              <a:ext uri="{FF2B5EF4-FFF2-40B4-BE49-F238E27FC236}">
                <a16:creationId xmlns:a16="http://schemas.microsoft.com/office/drawing/2014/main" id="{8A29CD79-A106-46A2-8165-A55FAF63B5FA}"/>
              </a:ext>
            </a:extLst>
          </p:cNvPr>
          <p:cNvCxnSpPr>
            <a:cxnSpLocks/>
          </p:cNvCxnSpPr>
          <p:nvPr/>
        </p:nvCxnSpPr>
        <p:spPr>
          <a:xfrm>
            <a:off x="648929" y="2245472"/>
            <a:ext cx="350549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C99C42-E418-44C0-8604-A0A9755F9072}"/>
              </a:ext>
            </a:extLst>
          </p:cNvPr>
          <p:cNvSpPr txBox="1"/>
          <p:nvPr/>
        </p:nvSpPr>
        <p:spPr>
          <a:xfrm>
            <a:off x="7673979" y="5958539"/>
            <a:ext cx="1483098" cy="261610"/>
          </a:xfrm>
          <a:prstGeom prst="rect">
            <a:avLst/>
          </a:prstGeom>
          <a:noFill/>
        </p:spPr>
        <p:txBody>
          <a:bodyPr wrap="none" rtlCol="0">
            <a:spAutoFit/>
          </a:bodyPr>
          <a:lstStyle/>
          <a:p>
            <a:r>
              <a:rPr lang="en-US" sz="1100" dirty="0"/>
              <a:t>Image from neo4j.com</a:t>
            </a:r>
          </a:p>
        </p:txBody>
      </p:sp>
      <p:pic>
        <p:nvPicPr>
          <p:cNvPr id="6" name="Picture 5" descr="A close up of a logo&#10;&#10;Description generated with very high confidence">
            <a:extLst>
              <a:ext uri="{FF2B5EF4-FFF2-40B4-BE49-F238E27FC236}">
                <a16:creationId xmlns:a16="http://schemas.microsoft.com/office/drawing/2014/main" id="{6D979BB5-53C4-4FB8-9F22-7CD3DF486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9915" y="1072629"/>
            <a:ext cx="6131226" cy="4251729"/>
          </a:xfrm>
          <a:prstGeom prst="rect">
            <a:avLst/>
          </a:prstGeom>
        </p:spPr>
      </p:pic>
    </p:spTree>
    <p:extLst>
      <p:ext uri="{BB962C8B-B14F-4D97-AF65-F5344CB8AC3E}">
        <p14:creationId xmlns:p14="http://schemas.microsoft.com/office/powerpoint/2010/main" val="390780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D4E5D-033C-4C98-9C07-D582C1031867}"/>
              </a:ext>
            </a:extLst>
          </p:cNvPr>
          <p:cNvSpPr>
            <a:spLocks noGrp="1"/>
          </p:cNvSpPr>
          <p:nvPr>
            <p:ph type="title"/>
          </p:nvPr>
        </p:nvSpPr>
        <p:spPr>
          <a:xfrm>
            <a:off x="648929" y="629266"/>
            <a:ext cx="3505495" cy="1622321"/>
          </a:xfrm>
        </p:spPr>
        <p:txBody>
          <a:bodyPr>
            <a:normAutofit fontScale="90000"/>
          </a:bodyPr>
          <a:lstStyle/>
          <a:p>
            <a:r>
              <a:rPr lang="en-US" sz="4000" b="1" dirty="0">
                <a:solidFill>
                  <a:schemeClr val="tx1">
                    <a:lumMod val="85000"/>
                    <a:lumOff val="15000"/>
                  </a:schemeClr>
                </a:solidFill>
              </a:rPr>
              <a:t>The Graph Model (continued)</a:t>
            </a:r>
          </a:p>
        </p:txBody>
      </p:sp>
      <p:sp>
        <p:nvSpPr>
          <p:cNvPr id="3" name="Content Placeholder 2">
            <a:extLst>
              <a:ext uri="{FF2B5EF4-FFF2-40B4-BE49-F238E27FC236}">
                <a16:creationId xmlns:a16="http://schemas.microsoft.com/office/drawing/2014/main" id="{8AB2A8A6-205D-4BBD-8289-955AA623C3DC}"/>
              </a:ext>
            </a:extLst>
          </p:cNvPr>
          <p:cNvSpPr>
            <a:spLocks noGrp="1"/>
          </p:cNvSpPr>
          <p:nvPr>
            <p:ph idx="1"/>
          </p:nvPr>
        </p:nvSpPr>
        <p:spPr>
          <a:xfrm>
            <a:off x="515578" y="2554320"/>
            <a:ext cx="4123477" cy="4303680"/>
          </a:xfrm>
        </p:spPr>
        <p:txBody>
          <a:bodyPr>
            <a:normAutofit/>
          </a:bodyPr>
          <a:lstStyle/>
          <a:p>
            <a:r>
              <a:rPr lang="en-US" sz="2000" dirty="0">
                <a:solidFill>
                  <a:schemeClr val="tx1">
                    <a:lumMod val="85000"/>
                    <a:lumOff val="15000"/>
                  </a:schemeClr>
                </a:solidFill>
              </a:rPr>
              <a:t>If we look at our example with Alice, we see that she belongs to several departments. The nature of the link from the person, Alice, to the Departments is described by the relationship itself, in this case “:BELONGS_TO”. </a:t>
            </a:r>
          </a:p>
          <a:p>
            <a:r>
              <a:rPr lang="en-US" sz="2000" dirty="0">
                <a:solidFill>
                  <a:schemeClr val="tx1">
                    <a:lumMod val="85000"/>
                    <a:lumOff val="15000"/>
                  </a:schemeClr>
                </a:solidFill>
              </a:rPr>
              <a:t>The node-edge-node combination that is formed has Alice belonging to the department “4FUTURE”. </a:t>
            </a:r>
          </a:p>
          <a:p>
            <a:r>
              <a:rPr lang="en-US" sz="2000" dirty="0">
                <a:solidFill>
                  <a:schemeClr val="tx1">
                    <a:lumMod val="85000"/>
                    <a:lumOff val="15000"/>
                  </a:schemeClr>
                </a:solidFill>
              </a:rPr>
              <a:t>No longer are we linking items via table joins. We are now describing the links is a more human understandable format. </a:t>
            </a:r>
          </a:p>
        </p:txBody>
      </p:sp>
      <p:cxnSp>
        <p:nvCxnSpPr>
          <p:cNvPr id="9" name="Straight Connector 8">
            <a:extLst>
              <a:ext uri="{FF2B5EF4-FFF2-40B4-BE49-F238E27FC236}">
                <a16:creationId xmlns:a16="http://schemas.microsoft.com/office/drawing/2014/main" id="{8A29CD79-A106-46A2-8165-A55FAF63B5FA}"/>
              </a:ext>
            </a:extLst>
          </p:cNvPr>
          <p:cNvCxnSpPr>
            <a:cxnSpLocks/>
          </p:cNvCxnSpPr>
          <p:nvPr/>
        </p:nvCxnSpPr>
        <p:spPr>
          <a:xfrm>
            <a:off x="648929" y="2245472"/>
            <a:ext cx="350549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C99C42-E418-44C0-8604-A0A9755F9072}"/>
              </a:ext>
            </a:extLst>
          </p:cNvPr>
          <p:cNvSpPr txBox="1"/>
          <p:nvPr/>
        </p:nvSpPr>
        <p:spPr>
          <a:xfrm>
            <a:off x="7673979" y="5958539"/>
            <a:ext cx="1483098" cy="261610"/>
          </a:xfrm>
          <a:prstGeom prst="rect">
            <a:avLst/>
          </a:prstGeom>
          <a:noFill/>
        </p:spPr>
        <p:txBody>
          <a:bodyPr wrap="none" rtlCol="0">
            <a:spAutoFit/>
          </a:bodyPr>
          <a:lstStyle/>
          <a:p>
            <a:r>
              <a:rPr lang="en-US" sz="1100" dirty="0"/>
              <a:t>Image from neo4j.com</a:t>
            </a:r>
          </a:p>
        </p:txBody>
      </p:sp>
      <p:pic>
        <p:nvPicPr>
          <p:cNvPr id="6" name="Picture 5" descr="A close up of a logo&#10;&#10;Description generated with very high confidence">
            <a:extLst>
              <a:ext uri="{FF2B5EF4-FFF2-40B4-BE49-F238E27FC236}">
                <a16:creationId xmlns:a16="http://schemas.microsoft.com/office/drawing/2014/main" id="{6D979BB5-53C4-4FB8-9F22-7CD3DF486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9915" y="1072629"/>
            <a:ext cx="6131226" cy="4251729"/>
          </a:xfrm>
          <a:prstGeom prst="rect">
            <a:avLst/>
          </a:prstGeom>
        </p:spPr>
      </p:pic>
    </p:spTree>
    <p:extLst>
      <p:ext uri="{BB962C8B-B14F-4D97-AF65-F5344CB8AC3E}">
        <p14:creationId xmlns:p14="http://schemas.microsoft.com/office/powerpoint/2010/main" val="343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E251-A647-47FA-BFCD-F20B2A00C1EA}"/>
              </a:ext>
            </a:extLst>
          </p:cNvPr>
          <p:cNvSpPr>
            <a:spLocks noGrp="1"/>
          </p:cNvSpPr>
          <p:nvPr>
            <p:ph type="title"/>
          </p:nvPr>
        </p:nvSpPr>
        <p:spPr/>
        <p:txBody>
          <a:bodyPr/>
          <a:lstStyle/>
          <a:p>
            <a:r>
              <a:rPr lang="en-US" b="1" dirty="0">
                <a:solidFill>
                  <a:schemeClr val="tx1">
                    <a:lumMod val="85000"/>
                    <a:lumOff val="15000"/>
                  </a:schemeClr>
                </a:solidFill>
              </a:rPr>
              <a:t>RDF – Standardizing the Triple</a:t>
            </a:r>
          </a:p>
        </p:txBody>
      </p:sp>
      <p:sp>
        <p:nvSpPr>
          <p:cNvPr id="3" name="Content Placeholder 2">
            <a:extLst>
              <a:ext uri="{FF2B5EF4-FFF2-40B4-BE49-F238E27FC236}">
                <a16:creationId xmlns:a16="http://schemas.microsoft.com/office/drawing/2014/main" id="{11AE7C64-D95E-4BD8-83DC-D91EAA36E394}"/>
              </a:ext>
            </a:extLst>
          </p:cNvPr>
          <p:cNvSpPr>
            <a:spLocks noGrp="1"/>
          </p:cNvSpPr>
          <p:nvPr>
            <p:ph idx="1"/>
          </p:nvPr>
        </p:nvSpPr>
        <p:spPr>
          <a:xfrm>
            <a:off x="838200" y="1642579"/>
            <a:ext cx="4248150" cy="5215421"/>
          </a:xfrm>
        </p:spPr>
        <p:txBody>
          <a:bodyPr>
            <a:normAutofit lnSpcReduction="10000"/>
          </a:bodyPr>
          <a:lstStyle/>
          <a:p>
            <a:r>
              <a:rPr lang="en-US" sz="2000" dirty="0">
                <a:solidFill>
                  <a:schemeClr val="tx1">
                    <a:lumMod val="85000"/>
                    <a:lumOff val="15000"/>
                  </a:schemeClr>
                </a:solidFill>
              </a:rPr>
              <a:t>RDF or Resource Description Framework provides standards that we use to uniformly describe the relationships between nodes, as well as describe other attributes that we want to assign to our data as metadata. </a:t>
            </a:r>
          </a:p>
          <a:p>
            <a:r>
              <a:rPr lang="en-US" sz="2000" dirty="0">
                <a:solidFill>
                  <a:schemeClr val="tx1">
                    <a:lumMod val="85000"/>
                    <a:lumOff val="15000"/>
                  </a:schemeClr>
                </a:solidFill>
              </a:rPr>
              <a:t>The standard establishes a </a:t>
            </a:r>
            <a:r>
              <a:rPr lang="en-US" sz="2000" i="1" dirty="0">
                <a:solidFill>
                  <a:schemeClr val="tx1">
                    <a:lumMod val="85000"/>
                    <a:lumOff val="15000"/>
                  </a:schemeClr>
                </a:solidFill>
              </a:rPr>
              <a:t>subject-predicate-object</a:t>
            </a:r>
            <a:r>
              <a:rPr lang="en-US" sz="2000" dirty="0">
                <a:solidFill>
                  <a:schemeClr val="tx1">
                    <a:lumMod val="85000"/>
                    <a:lumOff val="15000"/>
                  </a:schemeClr>
                </a:solidFill>
              </a:rPr>
              <a:t> unit called a </a:t>
            </a:r>
            <a:r>
              <a:rPr lang="en-US" sz="2000" i="1" dirty="0">
                <a:solidFill>
                  <a:schemeClr val="tx1">
                    <a:lumMod val="85000"/>
                    <a:lumOff val="15000"/>
                  </a:schemeClr>
                </a:solidFill>
              </a:rPr>
              <a:t>triple.</a:t>
            </a:r>
            <a:endParaRPr lang="en-US" sz="2000" dirty="0">
              <a:solidFill>
                <a:schemeClr val="tx1">
                  <a:lumMod val="85000"/>
                  <a:lumOff val="15000"/>
                </a:schemeClr>
              </a:solidFill>
            </a:endParaRPr>
          </a:p>
          <a:p>
            <a:r>
              <a:rPr lang="en-US" sz="2000" dirty="0">
                <a:solidFill>
                  <a:schemeClr val="tx1">
                    <a:lumMod val="85000"/>
                    <a:lumOff val="15000"/>
                  </a:schemeClr>
                </a:solidFill>
              </a:rPr>
              <a:t>One such RDF standard, FOAF (Friend of a Friend), is a collection of relationships and attributes describing people, their relationships to one another, and their activities. </a:t>
            </a:r>
          </a:p>
          <a:p>
            <a:r>
              <a:rPr lang="en-US" sz="2000" dirty="0">
                <a:solidFill>
                  <a:schemeClr val="tx1">
                    <a:lumMod val="85000"/>
                    <a:lumOff val="15000"/>
                  </a:schemeClr>
                </a:solidFill>
              </a:rPr>
              <a:t>In this example, we see Alice is not just identified as a member of departments, but also as a family member based near a location, and with a descriptive home page.  </a:t>
            </a:r>
          </a:p>
        </p:txBody>
      </p:sp>
      <p:cxnSp>
        <p:nvCxnSpPr>
          <p:cNvPr id="12" name="Straight Connector 11">
            <a:extLst>
              <a:ext uri="{FF2B5EF4-FFF2-40B4-BE49-F238E27FC236}">
                <a16:creationId xmlns:a16="http://schemas.microsoft.com/office/drawing/2014/main" id="{2839FF47-8410-4841-958D-404FD06C5A27}"/>
              </a:ext>
            </a:extLst>
          </p:cNvPr>
          <p:cNvCxnSpPr/>
          <p:nvPr/>
        </p:nvCxnSpPr>
        <p:spPr>
          <a:xfrm>
            <a:off x="838200" y="1427018"/>
            <a:ext cx="1104900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C64F109-9D76-4A9A-B634-77A6DF4F6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642579"/>
            <a:ext cx="7238999" cy="4582485"/>
          </a:xfrm>
          <a:prstGeom prst="rect">
            <a:avLst/>
          </a:prstGeom>
        </p:spPr>
      </p:pic>
    </p:spTree>
    <p:extLst>
      <p:ext uri="{BB962C8B-B14F-4D97-AF65-F5344CB8AC3E}">
        <p14:creationId xmlns:p14="http://schemas.microsoft.com/office/powerpoint/2010/main" val="376197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E251-A647-47FA-BFCD-F20B2A00C1EA}"/>
              </a:ext>
            </a:extLst>
          </p:cNvPr>
          <p:cNvSpPr>
            <a:spLocks noGrp="1"/>
          </p:cNvSpPr>
          <p:nvPr>
            <p:ph type="title"/>
          </p:nvPr>
        </p:nvSpPr>
        <p:spPr/>
        <p:txBody>
          <a:bodyPr/>
          <a:lstStyle/>
          <a:p>
            <a:r>
              <a:rPr lang="en-US" b="1" dirty="0">
                <a:solidFill>
                  <a:schemeClr val="tx1">
                    <a:lumMod val="85000"/>
                    <a:lumOff val="15000"/>
                  </a:schemeClr>
                </a:solidFill>
              </a:rPr>
              <a:t>RDF – Standardizing the Triple</a:t>
            </a:r>
          </a:p>
        </p:txBody>
      </p:sp>
      <p:sp>
        <p:nvSpPr>
          <p:cNvPr id="3" name="Content Placeholder 2">
            <a:extLst>
              <a:ext uri="{FF2B5EF4-FFF2-40B4-BE49-F238E27FC236}">
                <a16:creationId xmlns:a16="http://schemas.microsoft.com/office/drawing/2014/main" id="{11AE7C64-D95E-4BD8-83DC-D91EAA36E394}"/>
              </a:ext>
            </a:extLst>
          </p:cNvPr>
          <p:cNvSpPr>
            <a:spLocks noGrp="1"/>
          </p:cNvSpPr>
          <p:nvPr>
            <p:ph idx="1"/>
          </p:nvPr>
        </p:nvSpPr>
        <p:spPr>
          <a:xfrm>
            <a:off x="838200" y="1787522"/>
            <a:ext cx="4687412" cy="5070478"/>
          </a:xfrm>
        </p:spPr>
        <p:txBody>
          <a:bodyPr>
            <a:normAutofit fontScale="92500" lnSpcReduction="20000"/>
          </a:bodyPr>
          <a:lstStyle/>
          <a:p>
            <a:r>
              <a:rPr lang="en-US" dirty="0">
                <a:solidFill>
                  <a:schemeClr val="tx1">
                    <a:lumMod val="85000"/>
                    <a:lumOff val="15000"/>
                  </a:schemeClr>
                </a:solidFill>
              </a:rPr>
              <a:t>To extend the previous example, Denver might be linked to the state of Colorado, in the United States, in North America using RDF OWL. </a:t>
            </a:r>
          </a:p>
          <a:p>
            <a:r>
              <a:rPr lang="en-US" dirty="0">
                <a:solidFill>
                  <a:schemeClr val="tx1">
                    <a:lumMod val="85000"/>
                    <a:lumOff val="15000"/>
                  </a:schemeClr>
                </a:solidFill>
              </a:rPr>
              <a:t>Using Graph database design, and employing RDF descriptive language collections, one can create links between entities that may virtually go on and on.</a:t>
            </a:r>
          </a:p>
          <a:p>
            <a:r>
              <a:rPr lang="en-US" dirty="0">
                <a:solidFill>
                  <a:schemeClr val="tx1">
                    <a:lumMod val="85000"/>
                    <a:lumOff val="15000"/>
                  </a:schemeClr>
                </a:solidFill>
              </a:rPr>
              <a:t>What we create becomes a dynamic, three dimensional database model capable of establishing true semantic Ontologies. </a:t>
            </a:r>
          </a:p>
        </p:txBody>
      </p:sp>
      <p:cxnSp>
        <p:nvCxnSpPr>
          <p:cNvPr id="12" name="Straight Connector 11">
            <a:extLst>
              <a:ext uri="{FF2B5EF4-FFF2-40B4-BE49-F238E27FC236}">
                <a16:creationId xmlns:a16="http://schemas.microsoft.com/office/drawing/2014/main" id="{2839FF47-8410-4841-958D-404FD06C5A27}"/>
              </a:ext>
            </a:extLst>
          </p:cNvPr>
          <p:cNvCxnSpPr/>
          <p:nvPr/>
        </p:nvCxnSpPr>
        <p:spPr>
          <a:xfrm>
            <a:off x="838200" y="1427018"/>
            <a:ext cx="1104900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8AE3BE6-466B-4381-B7A7-97CD97CC4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9841" y="2488912"/>
            <a:ext cx="6387361" cy="2746377"/>
          </a:xfrm>
          <a:prstGeom prst="rect">
            <a:avLst/>
          </a:prstGeom>
        </p:spPr>
      </p:pic>
    </p:spTree>
    <p:extLst>
      <p:ext uri="{BB962C8B-B14F-4D97-AF65-F5344CB8AC3E}">
        <p14:creationId xmlns:p14="http://schemas.microsoft.com/office/powerpoint/2010/main" val="306797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C121B2-CCA9-45A7-9F72-5F8D0190C805}"/>
              </a:ext>
            </a:extLst>
          </p:cNvPr>
          <p:cNvSpPr txBox="1">
            <a:spLocks/>
          </p:cNvSpPr>
          <p:nvPr/>
        </p:nvSpPr>
        <p:spPr>
          <a:xfrm>
            <a:off x="839788" y="554701"/>
            <a:ext cx="3932237" cy="1198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tx1">
                    <a:lumMod val="85000"/>
                    <a:lumOff val="15000"/>
                  </a:schemeClr>
                </a:solidFill>
              </a:rPr>
              <a:t>Linked Data and the Semantic Web</a:t>
            </a:r>
            <a:endParaRPr lang="en-US" sz="4000" b="1" dirty="0">
              <a:solidFill>
                <a:schemeClr val="tx1">
                  <a:lumMod val="85000"/>
                  <a:lumOff val="15000"/>
                </a:schemeClr>
              </a:solidFill>
            </a:endParaRPr>
          </a:p>
        </p:txBody>
      </p:sp>
      <p:pic>
        <p:nvPicPr>
          <p:cNvPr id="5" name="Picture Placeholder 16">
            <a:extLst>
              <a:ext uri="{FF2B5EF4-FFF2-40B4-BE49-F238E27FC236}">
                <a16:creationId xmlns:a16="http://schemas.microsoft.com/office/drawing/2014/main" id="{AC8F09CC-0B4C-4345-9C56-B63B8F8DAF88}"/>
              </a:ext>
            </a:extLst>
          </p:cNvPr>
          <p:cNvPicPr>
            <a:picLocks noChangeAspect="1"/>
          </p:cNvPicPr>
          <p:nvPr/>
        </p:nvPicPr>
        <p:blipFill>
          <a:blip r:embed="rId2">
            <a:extLst>
              <a:ext uri="{28A0092B-C50C-407E-A947-70E740481C1C}">
                <a14:useLocalDpi xmlns:a14="http://schemas.microsoft.com/office/drawing/2010/main" val="0"/>
              </a:ext>
            </a:extLst>
          </a:blip>
          <a:srcRect t="5255" b="5255"/>
          <a:stretch>
            <a:fillRect/>
          </a:stretch>
        </p:blipFill>
        <p:spPr>
          <a:xfrm>
            <a:off x="5931340" y="1015135"/>
            <a:ext cx="6172200" cy="4873625"/>
          </a:xfrm>
          <a:prstGeom prst="rect">
            <a:avLst/>
          </a:prstGeom>
        </p:spPr>
      </p:pic>
      <p:sp>
        <p:nvSpPr>
          <p:cNvPr id="6" name="Content Placeholder 2">
            <a:extLst>
              <a:ext uri="{FF2B5EF4-FFF2-40B4-BE49-F238E27FC236}">
                <a16:creationId xmlns:a16="http://schemas.microsoft.com/office/drawing/2014/main" id="{E4627770-2ABB-48C7-AB4E-7290B1A5F28A}"/>
              </a:ext>
            </a:extLst>
          </p:cNvPr>
          <p:cNvSpPr txBox="1">
            <a:spLocks/>
          </p:cNvSpPr>
          <p:nvPr/>
        </p:nvSpPr>
        <p:spPr>
          <a:xfrm>
            <a:off x="839788" y="1870364"/>
            <a:ext cx="5228503" cy="498763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000" dirty="0"/>
              <a:t>In 1991 Tim Berners-Lee described what he called the World Wide Web, which was meant to, “allow links to be made to any information anywhere.”</a:t>
            </a:r>
            <a:r>
              <a:rPr lang="en-US" sz="2000" baseline="30000" dirty="0"/>
              <a:t>1</a:t>
            </a:r>
            <a:r>
              <a:rPr lang="en-US" sz="2000" dirty="0"/>
              <a:t> </a:t>
            </a:r>
          </a:p>
          <a:p>
            <a:pPr marL="342900" indent="-342900"/>
            <a:r>
              <a:rPr lang="en-US" sz="2000" dirty="0"/>
              <a:t>In the 2010’s we are seeing the concept of Linked Data realizing this goal, utilizing RDF standards and other technologies such as SPARQL (Protocol and RDF Query Language) and JSON  (JavaScript Object Notation).</a:t>
            </a:r>
          </a:p>
          <a:p>
            <a:pPr marL="342900" indent="-342900"/>
            <a:r>
              <a:rPr lang="en-US" sz="2000" dirty="0"/>
              <a:t>With Linked Data protocols, one may send queries across the web to retrieve specific information from any source published in this format. </a:t>
            </a:r>
          </a:p>
          <a:p>
            <a:pPr marL="342900" indent="-342900"/>
            <a:r>
              <a:rPr lang="en-US" sz="2000" dirty="0"/>
              <a:t>While this is possible using RDBMS technologies as well, Graph databases speak the native language of Linked Data and start to introduce some of the most exciting potential of the World Wide Web. </a:t>
            </a:r>
          </a:p>
        </p:txBody>
      </p:sp>
      <p:cxnSp>
        <p:nvCxnSpPr>
          <p:cNvPr id="7" name="Straight Connector 6">
            <a:extLst>
              <a:ext uri="{FF2B5EF4-FFF2-40B4-BE49-F238E27FC236}">
                <a16:creationId xmlns:a16="http://schemas.microsoft.com/office/drawing/2014/main" id="{86FF6C72-C9FB-442C-B611-4DBC456F7606}"/>
              </a:ext>
            </a:extLst>
          </p:cNvPr>
          <p:cNvCxnSpPr>
            <a:cxnSpLocks/>
          </p:cNvCxnSpPr>
          <p:nvPr/>
        </p:nvCxnSpPr>
        <p:spPr>
          <a:xfrm>
            <a:off x="839788" y="1753119"/>
            <a:ext cx="48698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87C3D8B-0FD7-45C0-9962-AA0C997A17DC}"/>
              </a:ext>
            </a:extLst>
          </p:cNvPr>
          <p:cNvSpPr txBox="1"/>
          <p:nvPr/>
        </p:nvSpPr>
        <p:spPr>
          <a:xfrm>
            <a:off x="6507343" y="5903819"/>
            <a:ext cx="5312673" cy="707886"/>
          </a:xfrm>
          <a:prstGeom prst="rect">
            <a:avLst/>
          </a:prstGeom>
          <a:noFill/>
        </p:spPr>
        <p:txBody>
          <a:bodyPr wrap="none" rtlCol="0">
            <a:spAutoFit/>
          </a:bodyPr>
          <a:lstStyle/>
          <a:p>
            <a:r>
              <a:rPr lang="en-US" sz="1000" b="0" i="0" dirty="0">
                <a:solidFill>
                  <a:srgbClr val="333333"/>
                </a:solidFill>
                <a:effectLst/>
                <a:latin typeface="Helvetica Neue"/>
              </a:rPr>
              <a:t>Linking Open Data cloud diagram 2017, by </a:t>
            </a:r>
            <a:r>
              <a:rPr lang="en-US" sz="1000" b="0" i="0" dirty="0" err="1">
                <a:solidFill>
                  <a:srgbClr val="333333"/>
                </a:solidFill>
                <a:effectLst/>
                <a:latin typeface="Helvetica Neue"/>
              </a:rPr>
              <a:t>Andrejs</a:t>
            </a:r>
            <a:r>
              <a:rPr lang="en-US" sz="1000" b="0" i="0" dirty="0">
                <a:solidFill>
                  <a:srgbClr val="333333"/>
                </a:solidFill>
                <a:effectLst/>
                <a:latin typeface="Helvetica Neue"/>
              </a:rPr>
              <a:t> Abele, John P. McCrae, Paul </a:t>
            </a:r>
            <a:r>
              <a:rPr lang="en-US" sz="1000" b="0" i="0" dirty="0" err="1">
                <a:solidFill>
                  <a:srgbClr val="333333"/>
                </a:solidFill>
                <a:effectLst/>
                <a:latin typeface="Helvetica Neue"/>
              </a:rPr>
              <a:t>Buitelaar</a:t>
            </a:r>
            <a:r>
              <a:rPr lang="en-US" sz="1000" b="0" i="0" dirty="0">
                <a:solidFill>
                  <a:srgbClr val="333333"/>
                </a:solidFill>
                <a:effectLst/>
                <a:latin typeface="Helvetica Neue"/>
              </a:rPr>
              <a:t>,</a:t>
            </a:r>
          </a:p>
          <a:p>
            <a:pPr algn="ctr"/>
            <a:r>
              <a:rPr lang="en-US" sz="1000" b="0" i="0" dirty="0">
                <a:solidFill>
                  <a:srgbClr val="333333"/>
                </a:solidFill>
                <a:effectLst/>
                <a:latin typeface="Helvetica Neue"/>
              </a:rPr>
              <a:t>Anja </a:t>
            </a:r>
            <a:r>
              <a:rPr lang="en-US" sz="1000" b="0" i="0" dirty="0" err="1">
                <a:solidFill>
                  <a:srgbClr val="333333"/>
                </a:solidFill>
                <a:effectLst/>
                <a:latin typeface="Helvetica Neue"/>
              </a:rPr>
              <a:t>Jentzsch</a:t>
            </a:r>
            <a:r>
              <a:rPr lang="en-US" sz="1000" b="0" i="0" dirty="0">
                <a:solidFill>
                  <a:srgbClr val="333333"/>
                </a:solidFill>
                <a:effectLst/>
                <a:latin typeface="Helvetica Neue"/>
              </a:rPr>
              <a:t> and Richard </a:t>
            </a:r>
            <a:r>
              <a:rPr lang="en-US" sz="1000" b="0" i="0" dirty="0" err="1">
                <a:solidFill>
                  <a:srgbClr val="333333"/>
                </a:solidFill>
                <a:effectLst/>
                <a:latin typeface="Helvetica Neue"/>
              </a:rPr>
              <a:t>Cyganiak</a:t>
            </a:r>
            <a:r>
              <a:rPr lang="en-US" sz="1000" b="0" i="0" dirty="0">
                <a:solidFill>
                  <a:srgbClr val="333333"/>
                </a:solidFill>
                <a:effectLst/>
                <a:latin typeface="Helvetica Neue"/>
              </a:rPr>
              <a:t>. </a:t>
            </a:r>
            <a:r>
              <a:rPr lang="en-US" sz="1000" b="0" i="0" dirty="0">
                <a:solidFill>
                  <a:srgbClr val="333333"/>
                </a:solidFill>
                <a:effectLst/>
                <a:latin typeface="Helvetica Neue"/>
                <a:hlinkClick r:id="rId3"/>
              </a:rPr>
              <a:t>http://lod-cloud.net/</a:t>
            </a:r>
            <a:endParaRPr lang="en-US" sz="1000" b="0" i="0" dirty="0">
              <a:solidFill>
                <a:srgbClr val="333333"/>
              </a:solidFill>
              <a:effectLst/>
              <a:latin typeface="Helvetica Neue"/>
            </a:endParaRPr>
          </a:p>
          <a:p>
            <a:pPr algn="ctr"/>
            <a:endParaRPr lang="en-US" sz="1000" dirty="0">
              <a:solidFill>
                <a:srgbClr val="333333"/>
              </a:solidFill>
              <a:latin typeface="Helvetica Neue"/>
            </a:endParaRPr>
          </a:p>
          <a:p>
            <a:pPr algn="ctr"/>
            <a:r>
              <a:rPr lang="en-US" sz="1000" baseline="30000" dirty="0">
                <a:solidFill>
                  <a:srgbClr val="333333"/>
                </a:solidFill>
                <a:latin typeface="Helvetica Neue"/>
              </a:rPr>
              <a:t>1</a:t>
            </a:r>
            <a:r>
              <a:rPr lang="en-US" sz="1000" dirty="0">
                <a:solidFill>
                  <a:srgbClr val="333333"/>
                </a:solidFill>
                <a:latin typeface="Helvetica Neue"/>
              </a:rPr>
              <a:t> https://www.w3.org/People/Berners-Lee/1991/08/art-6484.txt</a:t>
            </a:r>
            <a:endParaRPr lang="en-US" sz="1000" dirty="0"/>
          </a:p>
        </p:txBody>
      </p:sp>
    </p:spTree>
    <p:extLst>
      <p:ext uri="{BB962C8B-B14F-4D97-AF65-F5344CB8AC3E}">
        <p14:creationId xmlns:p14="http://schemas.microsoft.com/office/powerpoint/2010/main" val="301286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900AF-3ED0-4C02-A309-3984EBBD20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id="{8DEDEE5C-3126-4336-A7D4-9277AF5A04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generated with high confidence">
            <a:extLst>
              <a:ext uri="{FF2B5EF4-FFF2-40B4-BE49-F238E27FC236}">
                <a16:creationId xmlns:a16="http://schemas.microsoft.com/office/drawing/2014/main" id="{2D58EAB5-A386-44D0-B6C8-14044DA8B225}"/>
              </a:ext>
            </a:extLst>
          </p:cNvPr>
          <p:cNvPicPr>
            <a:picLocks noChangeAspect="1"/>
          </p:cNvPicPr>
          <p:nvPr/>
        </p:nvPicPr>
        <p:blipFill rotWithShape="1">
          <a:blip r:embed="rId2"/>
          <a:srcRect l="5839" r="5816" b="-1"/>
          <a:stretch/>
        </p:blipFill>
        <p:spPr>
          <a:xfrm>
            <a:off x="6733309" y="722376"/>
            <a:ext cx="4801847" cy="5413248"/>
          </a:xfrm>
          <a:prstGeom prst="rect">
            <a:avLst/>
          </a:prstGeom>
          <a:effectLst/>
        </p:spPr>
      </p:pic>
      <p:sp>
        <p:nvSpPr>
          <p:cNvPr id="2" name="Title 1">
            <a:extLst>
              <a:ext uri="{FF2B5EF4-FFF2-40B4-BE49-F238E27FC236}">
                <a16:creationId xmlns:a16="http://schemas.microsoft.com/office/drawing/2014/main" id="{DC8987BF-4BB1-4CE4-BA59-94D455FAC10A}"/>
              </a:ext>
            </a:extLst>
          </p:cNvPr>
          <p:cNvSpPr>
            <a:spLocks noGrp="1"/>
          </p:cNvSpPr>
          <p:nvPr>
            <p:ph type="title"/>
          </p:nvPr>
        </p:nvSpPr>
        <p:spPr>
          <a:xfrm>
            <a:off x="648929" y="638144"/>
            <a:ext cx="4953934" cy="1676603"/>
          </a:xfrm>
        </p:spPr>
        <p:txBody>
          <a:bodyPr>
            <a:normAutofit/>
          </a:bodyPr>
          <a:lstStyle/>
          <a:p>
            <a:r>
              <a:rPr lang="en-US" sz="4000" b="1" dirty="0"/>
              <a:t>Pros and Cons of Graph and RDF Databases</a:t>
            </a:r>
          </a:p>
        </p:txBody>
      </p:sp>
      <p:sp>
        <p:nvSpPr>
          <p:cNvPr id="3" name="Content Placeholder 2">
            <a:extLst>
              <a:ext uri="{FF2B5EF4-FFF2-40B4-BE49-F238E27FC236}">
                <a16:creationId xmlns:a16="http://schemas.microsoft.com/office/drawing/2014/main" id="{CB38E8F9-641F-47F8-959C-19AD5371DF20}"/>
              </a:ext>
            </a:extLst>
          </p:cNvPr>
          <p:cNvSpPr>
            <a:spLocks noGrp="1"/>
          </p:cNvSpPr>
          <p:nvPr>
            <p:ph idx="1"/>
          </p:nvPr>
        </p:nvSpPr>
        <p:spPr>
          <a:xfrm>
            <a:off x="648931" y="2438400"/>
            <a:ext cx="4953932" cy="4419599"/>
          </a:xfrm>
        </p:spPr>
        <p:txBody>
          <a:bodyPr>
            <a:normAutofit lnSpcReduction="10000"/>
          </a:bodyPr>
          <a:lstStyle/>
          <a:p>
            <a:pPr marL="0" indent="0">
              <a:buNone/>
            </a:pPr>
            <a:r>
              <a:rPr lang="en-US" sz="2400" dirty="0"/>
              <a:t>Pros:</a:t>
            </a:r>
          </a:p>
          <a:p>
            <a:r>
              <a:rPr lang="en-US" sz="2400" dirty="0"/>
              <a:t>Graph databases are very well suited to storing information that contains many relationships and data points, leading to fast performance for pattern based searches. </a:t>
            </a:r>
          </a:p>
          <a:p>
            <a:r>
              <a:rPr lang="en-US" sz="2400" dirty="0"/>
              <a:t>SPARQL, Cypher, and other Graph query languages are generally simple and powerful. </a:t>
            </a:r>
          </a:p>
          <a:p>
            <a:r>
              <a:rPr lang="en-US" sz="2400" dirty="0"/>
              <a:t>RDF data stores can connect easily and natively to Linked Data sources. </a:t>
            </a:r>
          </a:p>
          <a:p>
            <a:pPr marL="0" indent="0">
              <a:buNone/>
            </a:pPr>
            <a:endParaRPr lang="en-US" sz="2000" dirty="0"/>
          </a:p>
        </p:txBody>
      </p:sp>
      <p:cxnSp>
        <p:nvCxnSpPr>
          <p:cNvPr id="10" name="Straight Connector 9">
            <a:extLst>
              <a:ext uri="{FF2B5EF4-FFF2-40B4-BE49-F238E27FC236}">
                <a16:creationId xmlns:a16="http://schemas.microsoft.com/office/drawing/2014/main" id="{EA674463-DC59-4996-99E9-601B5452888B}"/>
              </a:ext>
            </a:extLst>
          </p:cNvPr>
          <p:cNvCxnSpPr/>
          <p:nvPr/>
        </p:nvCxnSpPr>
        <p:spPr>
          <a:xfrm>
            <a:off x="648929" y="2245472"/>
            <a:ext cx="50591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53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900AF-3ED0-4C02-A309-3984EBBD20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id="{8DEDEE5C-3126-4336-A7D4-9277AF5A04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987BF-4BB1-4CE4-BA59-94D455FAC10A}"/>
              </a:ext>
            </a:extLst>
          </p:cNvPr>
          <p:cNvSpPr>
            <a:spLocks noGrp="1"/>
          </p:cNvSpPr>
          <p:nvPr>
            <p:ph type="title"/>
          </p:nvPr>
        </p:nvSpPr>
        <p:spPr>
          <a:xfrm>
            <a:off x="648929" y="638144"/>
            <a:ext cx="4953934" cy="1676603"/>
          </a:xfrm>
        </p:spPr>
        <p:txBody>
          <a:bodyPr>
            <a:normAutofit/>
          </a:bodyPr>
          <a:lstStyle/>
          <a:p>
            <a:r>
              <a:rPr lang="en-US" sz="4000" b="1" dirty="0"/>
              <a:t>Pros and Cons of Graph and RDF Databases</a:t>
            </a:r>
          </a:p>
        </p:txBody>
      </p:sp>
      <p:sp>
        <p:nvSpPr>
          <p:cNvPr id="3" name="Content Placeholder 2">
            <a:extLst>
              <a:ext uri="{FF2B5EF4-FFF2-40B4-BE49-F238E27FC236}">
                <a16:creationId xmlns:a16="http://schemas.microsoft.com/office/drawing/2014/main" id="{CB38E8F9-641F-47F8-959C-19AD5371DF20}"/>
              </a:ext>
            </a:extLst>
          </p:cNvPr>
          <p:cNvSpPr>
            <a:spLocks noGrp="1"/>
          </p:cNvSpPr>
          <p:nvPr>
            <p:ph idx="1"/>
          </p:nvPr>
        </p:nvSpPr>
        <p:spPr>
          <a:xfrm>
            <a:off x="648931" y="2438401"/>
            <a:ext cx="4953932" cy="4419599"/>
          </a:xfrm>
        </p:spPr>
        <p:txBody>
          <a:bodyPr>
            <a:normAutofit lnSpcReduction="10000"/>
          </a:bodyPr>
          <a:lstStyle/>
          <a:p>
            <a:pPr marL="0" indent="0">
              <a:buNone/>
            </a:pPr>
            <a:r>
              <a:rPr lang="en-US" sz="2400" dirty="0"/>
              <a:t>Cons:</a:t>
            </a:r>
          </a:p>
          <a:p>
            <a:r>
              <a:rPr lang="en-US" sz="2400" dirty="0"/>
              <a:t>Because they are not indexed as RDBMS are, they are not as effective in handing very large numbers of transactions or queries that need to capture linked information across an entire database at once.</a:t>
            </a:r>
          </a:p>
          <a:p>
            <a:r>
              <a:rPr lang="en-US" sz="2400" dirty="0"/>
              <a:t>Newer technology, less tested, not as many providers, and not as well supported, yet.</a:t>
            </a:r>
          </a:p>
          <a:p>
            <a:r>
              <a:rPr lang="en-US" sz="2400" dirty="0"/>
              <a:t>May not integrate well with legacy systems that will be consuming semantic information. </a:t>
            </a:r>
          </a:p>
          <a:p>
            <a:pPr marL="0" indent="0">
              <a:buNone/>
            </a:pPr>
            <a:endParaRPr lang="en-US" sz="2000" dirty="0"/>
          </a:p>
        </p:txBody>
      </p:sp>
      <p:cxnSp>
        <p:nvCxnSpPr>
          <p:cNvPr id="10" name="Straight Connector 9">
            <a:extLst>
              <a:ext uri="{FF2B5EF4-FFF2-40B4-BE49-F238E27FC236}">
                <a16:creationId xmlns:a16="http://schemas.microsoft.com/office/drawing/2014/main" id="{EA674463-DC59-4996-99E9-601B5452888B}"/>
              </a:ext>
            </a:extLst>
          </p:cNvPr>
          <p:cNvCxnSpPr/>
          <p:nvPr/>
        </p:nvCxnSpPr>
        <p:spPr>
          <a:xfrm>
            <a:off x="648929" y="2245472"/>
            <a:ext cx="50591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759E238-2A1F-4BB2-8CAA-92F50964AAFD}"/>
              </a:ext>
            </a:extLst>
          </p:cNvPr>
          <p:cNvPicPr>
            <a:picLocks noChangeAspect="1"/>
          </p:cNvPicPr>
          <p:nvPr/>
        </p:nvPicPr>
        <p:blipFill>
          <a:blip r:embed="rId2"/>
          <a:stretch>
            <a:fillRect/>
          </a:stretch>
        </p:blipFill>
        <p:spPr>
          <a:xfrm>
            <a:off x="6754091" y="1039091"/>
            <a:ext cx="4779818" cy="4779818"/>
          </a:xfrm>
          <a:prstGeom prst="rect">
            <a:avLst/>
          </a:prstGeom>
        </p:spPr>
      </p:pic>
    </p:spTree>
    <p:extLst>
      <p:ext uri="{BB962C8B-B14F-4D97-AF65-F5344CB8AC3E}">
        <p14:creationId xmlns:p14="http://schemas.microsoft.com/office/powerpoint/2010/main" val="395575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C121B2-CCA9-45A7-9F72-5F8D0190C805}"/>
              </a:ext>
            </a:extLst>
          </p:cNvPr>
          <p:cNvSpPr txBox="1">
            <a:spLocks/>
          </p:cNvSpPr>
          <p:nvPr/>
        </p:nvSpPr>
        <p:spPr>
          <a:xfrm>
            <a:off x="839788" y="859500"/>
            <a:ext cx="3932237" cy="1198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tx1">
                    <a:lumMod val="85000"/>
                    <a:lumOff val="15000"/>
                  </a:schemeClr>
                </a:solidFill>
              </a:rPr>
              <a:t>Conclusions</a:t>
            </a:r>
          </a:p>
        </p:txBody>
      </p:sp>
      <p:sp>
        <p:nvSpPr>
          <p:cNvPr id="6" name="Content Placeholder 2">
            <a:extLst>
              <a:ext uri="{FF2B5EF4-FFF2-40B4-BE49-F238E27FC236}">
                <a16:creationId xmlns:a16="http://schemas.microsoft.com/office/drawing/2014/main" id="{E4627770-2ABB-48C7-AB4E-7290B1A5F28A}"/>
              </a:ext>
            </a:extLst>
          </p:cNvPr>
          <p:cNvSpPr txBox="1">
            <a:spLocks/>
          </p:cNvSpPr>
          <p:nvPr/>
        </p:nvSpPr>
        <p:spPr>
          <a:xfrm>
            <a:off x="839789" y="2576945"/>
            <a:ext cx="7106131" cy="396240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t>RDMBS offer a tried and true technology that is more than capable of providing the database layer for most semantic technology applications and services.</a:t>
            </a:r>
          </a:p>
          <a:p>
            <a:pPr marL="342900" indent="-342900"/>
            <a:r>
              <a:rPr lang="en-US" dirty="0"/>
              <a:t>Their wide adoption in nearly all data management environments make them easy to support and integrate with external systems.</a:t>
            </a:r>
          </a:p>
          <a:p>
            <a:pPr marL="342900" indent="-342900"/>
            <a:r>
              <a:rPr lang="en-US" dirty="0"/>
              <a:t>When properly indexed and designed, they are very good at handling many, simultaneous transactions. </a:t>
            </a:r>
          </a:p>
          <a:p>
            <a:pPr marL="342900" indent="-342900"/>
            <a:r>
              <a:rPr lang="en-US" dirty="0"/>
              <a:t>And, they are able to handle some advanced functionality enabled by RDF and Linked Data with a little design expertise. </a:t>
            </a:r>
          </a:p>
        </p:txBody>
      </p:sp>
      <p:cxnSp>
        <p:nvCxnSpPr>
          <p:cNvPr id="9" name="Straight Connector 8">
            <a:extLst>
              <a:ext uri="{FF2B5EF4-FFF2-40B4-BE49-F238E27FC236}">
                <a16:creationId xmlns:a16="http://schemas.microsoft.com/office/drawing/2014/main" id="{4921E309-165C-4F96-B655-1BC4CA43852E}"/>
              </a:ext>
            </a:extLst>
          </p:cNvPr>
          <p:cNvCxnSpPr>
            <a:cxnSpLocks/>
          </p:cNvCxnSpPr>
          <p:nvPr/>
        </p:nvCxnSpPr>
        <p:spPr>
          <a:xfrm>
            <a:off x="648929" y="2245472"/>
            <a:ext cx="880810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indoor, table, sitting&#10;&#10;Description generated with very high confidence">
            <a:extLst>
              <a:ext uri="{FF2B5EF4-FFF2-40B4-BE49-F238E27FC236}">
                <a16:creationId xmlns:a16="http://schemas.microsoft.com/office/drawing/2014/main" id="{D4E9AFFC-3C3E-490F-A8BB-420B1A6D29F6}"/>
              </a:ext>
            </a:extLst>
          </p:cNvPr>
          <p:cNvPicPr>
            <a:picLocks noChangeAspect="1"/>
          </p:cNvPicPr>
          <p:nvPr/>
        </p:nvPicPr>
        <p:blipFill rotWithShape="1">
          <a:blip r:embed="rId2"/>
          <a:srcRect t="10108"/>
          <a:stretch/>
        </p:blipFill>
        <p:spPr>
          <a:xfrm>
            <a:off x="7945920" y="2245472"/>
            <a:ext cx="4246080" cy="461252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81541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C121B2-CCA9-45A7-9F72-5F8D0190C805}"/>
              </a:ext>
            </a:extLst>
          </p:cNvPr>
          <p:cNvSpPr txBox="1">
            <a:spLocks/>
          </p:cNvSpPr>
          <p:nvPr/>
        </p:nvSpPr>
        <p:spPr>
          <a:xfrm>
            <a:off x="839788" y="859500"/>
            <a:ext cx="3932237" cy="1198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tx1">
                    <a:lumMod val="85000"/>
                    <a:lumOff val="15000"/>
                  </a:schemeClr>
                </a:solidFill>
              </a:rPr>
              <a:t>Conclusions</a:t>
            </a:r>
          </a:p>
        </p:txBody>
      </p:sp>
      <p:sp>
        <p:nvSpPr>
          <p:cNvPr id="6" name="Content Placeholder 2">
            <a:extLst>
              <a:ext uri="{FF2B5EF4-FFF2-40B4-BE49-F238E27FC236}">
                <a16:creationId xmlns:a16="http://schemas.microsoft.com/office/drawing/2014/main" id="{E4627770-2ABB-48C7-AB4E-7290B1A5F28A}"/>
              </a:ext>
            </a:extLst>
          </p:cNvPr>
          <p:cNvSpPr txBox="1">
            <a:spLocks/>
          </p:cNvSpPr>
          <p:nvPr/>
        </p:nvSpPr>
        <p:spPr>
          <a:xfrm>
            <a:off x="826909" y="2589824"/>
            <a:ext cx="8779383" cy="39624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Graph and RDF databases are newer to the market and have yet to come close to  the saturation levels that RDBMS enjoy, but they offer a design that is intrinsically effective at managing semantic information and the technologies around RDF and Linked Data. </a:t>
            </a:r>
          </a:p>
          <a:p>
            <a:r>
              <a:rPr lang="en-US" dirty="0"/>
              <a:t>Graph and RDF databases don’t require foreknowledge or pre-definition necessary for RDMBS design, making them able to evolve rapidly and organically.</a:t>
            </a:r>
          </a:p>
          <a:p>
            <a:r>
              <a:rPr lang="en-US" dirty="0"/>
              <a:t>Because Graph and RDF databases use basic, semantic structure as a key design characteristic they are very good at answering questions posed by real-life queries that we find in everyday language. </a:t>
            </a:r>
          </a:p>
        </p:txBody>
      </p:sp>
      <p:cxnSp>
        <p:nvCxnSpPr>
          <p:cNvPr id="9" name="Straight Connector 8">
            <a:extLst>
              <a:ext uri="{FF2B5EF4-FFF2-40B4-BE49-F238E27FC236}">
                <a16:creationId xmlns:a16="http://schemas.microsoft.com/office/drawing/2014/main" id="{4921E309-165C-4F96-B655-1BC4CA43852E}"/>
              </a:ext>
            </a:extLst>
          </p:cNvPr>
          <p:cNvCxnSpPr>
            <a:cxnSpLocks/>
          </p:cNvCxnSpPr>
          <p:nvPr/>
        </p:nvCxnSpPr>
        <p:spPr>
          <a:xfrm>
            <a:off x="648929" y="2245472"/>
            <a:ext cx="880810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C8A1570-A041-4126-90A9-DFC46C7B0287}"/>
              </a:ext>
            </a:extLst>
          </p:cNvPr>
          <p:cNvPicPr>
            <a:picLocks noChangeAspect="1"/>
          </p:cNvPicPr>
          <p:nvPr/>
        </p:nvPicPr>
        <p:blipFill>
          <a:blip r:embed="rId2"/>
          <a:stretch>
            <a:fillRect/>
          </a:stretch>
        </p:blipFill>
        <p:spPr>
          <a:xfrm>
            <a:off x="10069864" y="604061"/>
            <a:ext cx="1509300" cy="1635076"/>
          </a:xfrm>
          <a:prstGeom prst="rect">
            <a:avLst/>
          </a:prstGeom>
        </p:spPr>
      </p:pic>
      <p:pic>
        <p:nvPicPr>
          <p:cNvPr id="11" name="Picture 10">
            <a:extLst>
              <a:ext uri="{FF2B5EF4-FFF2-40B4-BE49-F238E27FC236}">
                <a16:creationId xmlns:a16="http://schemas.microsoft.com/office/drawing/2014/main" id="{AA9D72E0-1C12-426E-A6C7-F70E0BC4E9E3}"/>
              </a:ext>
            </a:extLst>
          </p:cNvPr>
          <p:cNvPicPr>
            <a:picLocks noChangeAspect="1"/>
          </p:cNvPicPr>
          <p:nvPr/>
        </p:nvPicPr>
        <p:blipFill>
          <a:blip r:embed="rId3"/>
          <a:stretch>
            <a:fillRect/>
          </a:stretch>
        </p:blipFill>
        <p:spPr>
          <a:xfrm>
            <a:off x="9457030" y="2736345"/>
            <a:ext cx="2734970" cy="1788800"/>
          </a:xfrm>
          <a:prstGeom prst="rect">
            <a:avLst/>
          </a:prstGeom>
        </p:spPr>
      </p:pic>
      <p:pic>
        <p:nvPicPr>
          <p:cNvPr id="12" name="Picture 2" descr="Image result for linked data logo">
            <a:extLst>
              <a:ext uri="{FF2B5EF4-FFF2-40B4-BE49-F238E27FC236}">
                <a16:creationId xmlns:a16="http://schemas.microsoft.com/office/drawing/2014/main" id="{2C389FD7-321D-4413-A973-2CA002F39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9171" y="4684545"/>
            <a:ext cx="2410686" cy="191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08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10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15E5-235D-4088-82F2-53602DA6398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09074B5-C6D2-481D-9C74-90B284046071}"/>
              </a:ext>
            </a:extLst>
          </p:cNvPr>
          <p:cNvSpPr>
            <a:spLocks noGrp="1"/>
          </p:cNvSpPr>
          <p:nvPr>
            <p:ph idx="1"/>
          </p:nvPr>
        </p:nvSpPr>
        <p:spPr/>
        <p:txBody>
          <a:bodyPr/>
          <a:lstStyle/>
          <a:p>
            <a:pPr marL="0" indent="0">
              <a:buNone/>
            </a:pPr>
            <a:endParaRPr lang="en-US" dirty="0">
              <a:hlinkClick r:id="rId2"/>
            </a:endParaRPr>
          </a:p>
          <a:p>
            <a:pPr>
              <a:lnSpc>
                <a:spcPct val="100000"/>
              </a:lnSpc>
              <a:spcAft>
                <a:spcPts val="600"/>
              </a:spcAft>
            </a:pPr>
            <a:r>
              <a:rPr lang="en-US" dirty="0"/>
              <a:t>Explanation of Graph Structure: </a:t>
            </a:r>
            <a:r>
              <a:rPr lang="en-US" dirty="0">
                <a:hlinkClick r:id="rId2"/>
              </a:rPr>
              <a:t>http://www.zdnet.com/pictures/a-graph-is-a-graph-is-graph-rdf-vs-lpg/</a:t>
            </a:r>
            <a:endParaRPr lang="en-US" dirty="0"/>
          </a:p>
          <a:p>
            <a:pPr>
              <a:lnSpc>
                <a:spcPct val="100000"/>
              </a:lnSpc>
              <a:spcAft>
                <a:spcPts val="600"/>
              </a:spcAft>
            </a:pPr>
            <a:r>
              <a:rPr lang="en-US" dirty="0"/>
              <a:t>Data Modeling with Graph Databases: </a:t>
            </a:r>
            <a:r>
              <a:rPr lang="en-US" dirty="0">
                <a:hlinkClick r:id="rId3"/>
              </a:rPr>
              <a:t>https://youtu.be/r4IGWNovzes</a:t>
            </a:r>
            <a:endParaRPr lang="en-US" dirty="0"/>
          </a:p>
          <a:p>
            <a:pPr>
              <a:lnSpc>
                <a:spcPct val="100000"/>
              </a:lnSpc>
              <a:spcAft>
                <a:spcPts val="600"/>
              </a:spcAft>
            </a:pPr>
            <a:r>
              <a:rPr lang="en-US" dirty="0"/>
              <a:t>Designing and Building Semantic Applications with Linked Data: </a:t>
            </a:r>
            <a:r>
              <a:rPr lang="en-US" dirty="0">
                <a:hlinkClick r:id="rId4"/>
              </a:rPr>
              <a:t>https://youtu.be/ToALLwM7KIw</a:t>
            </a:r>
            <a:endParaRPr lang="en-US" dirty="0"/>
          </a:p>
          <a:p>
            <a:endParaRPr lang="en-US" dirty="0"/>
          </a:p>
        </p:txBody>
      </p:sp>
    </p:spTree>
    <p:extLst>
      <p:ext uri="{BB962C8B-B14F-4D97-AF65-F5344CB8AC3E}">
        <p14:creationId xmlns:p14="http://schemas.microsoft.com/office/powerpoint/2010/main" val="31841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descr="A picture containing indoor, table, sitting&#10;&#10;Description generated with very high confidence">
            <a:extLst>
              <a:ext uri="{FF2B5EF4-FFF2-40B4-BE49-F238E27FC236}">
                <a16:creationId xmlns:a16="http://schemas.microsoft.com/office/drawing/2014/main" id="{C0D21527-5EDD-494A-9A22-9326D556A0A0}"/>
              </a:ext>
            </a:extLst>
          </p:cNvPr>
          <p:cNvPicPr>
            <a:picLocks noChangeAspect="1"/>
          </p:cNvPicPr>
          <p:nvPr/>
        </p:nvPicPr>
        <p:blipFill rotWithShape="1">
          <a:blip r:embed="rId2"/>
          <a:srcRect t="1010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F8553AA4-5FA0-4E24-8285-13DF9A8F95EA}"/>
              </a:ext>
            </a:extLst>
          </p:cNvPr>
          <p:cNvSpPr>
            <a:spLocks noGrp="1"/>
          </p:cNvSpPr>
          <p:nvPr>
            <p:ph type="title"/>
          </p:nvPr>
        </p:nvSpPr>
        <p:spPr>
          <a:xfrm>
            <a:off x="655320" y="365125"/>
            <a:ext cx="5120114" cy="1692794"/>
          </a:xfrm>
        </p:spPr>
        <p:txBody>
          <a:bodyPr>
            <a:normAutofit/>
          </a:bodyPr>
          <a:lstStyle/>
          <a:p>
            <a:r>
              <a:rPr lang="en-US" b="1" dirty="0">
                <a:solidFill>
                  <a:schemeClr val="tx1">
                    <a:lumMod val="85000"/>
                    <a:lumOff val="15000"/>
                  </a:schemeClr>
                </a:solidFill>
              </a:rPr>
              <a:t>Database Types</a:t>
            </a:r>
          </a:p>
        </p:txBody>
      </p:sp>
      <p:sp>
        <p:nvSpPr>
          <p:cNvPr id="3" name="Content Placeholder 2">
            <a:extLst>
              <a:ext uri="{FF2B5EF4-FFF2-40B4-BE49-F238E27FC236}">
                <a16:creationId xmlns:a16="http://schemas.microsoft.com/office/drawing/2014/main" id="{B01DD9E3-64E1-4D88-AFC5-1358C9C6B391}"/>
              </a:ext>
            </a:extLst>
          </p:cNvPr>
          <p:cNvSpPr>
            <a:spLocks noGrp="1"/>
          </p:cNvSpPr>
          <p:nvPr>
            <p:ph idx="1"/>
          </p:nvPr>
        </p:nvSpPr>
        <p:spPr>
          <a:xfrm>
            <a:off x="655321" y="2575034"/>
            <a:ext cx="5120113" cy="3462228"/>
          </a:xfrm>
        </p:spPr>
        <p:txBody>
          <a:bodyPr>
            <a:normAutofit/>
          </a:bodyPr>
          <a:lstStyle/>
          <a:p>
            <a:pPr marL="0" indent="0">
              <a:buNone/>
            </a:pPr>
            <a:r>
              <a:rPr lang="en-US" sz="2400" dirty="0">
                <a:solidFill>
                  <a:schemeClr val="tx1">
                    <a:lumMod val="85000"/>
                    <a:lumOff val="15000"/>
                  </a:schemeClr>
                </a:solidFill>
              </a:rPr>
              <a:t>There are a number of different database types available. We will look at three key designs as they relate to storing semantic information.</a:t>
            </a:r>
          </a:p>
          <a:p>
            <a:pPr lvl="1"/>
            <a:r>
              <a:rPr lang="en-US" dirty="0">
                <a:solidFill>
                  <a:schemeClr val="tx1">
                    <a:lumMod val="85000"/>
                    <a:lumOff val="15000"/>
                  </a:schemeClr>
                </a:solidFill>
              </a:rPr>
              <a:t>Relational Database Management Systems (RDBMS)</a:t>
            </a:r>
          </a:p>
          <a:p>
            <a:pPr lvl="1"/>
            <a:r>
              <a:rPr lang="en-US" dirty="0">
                <a:solidFill>
                  <a:schemeClr val="tx1">
                    <a:lumMod val="85000"/>
                    <a:lumOff val="15000"/>
                  </a:schemeClr>
                </a:solidFill>
              </a:rPr>
              <a:t>Property Graph Databases</a:t>
            </a:r>
          </a:p>
          <a:p>
            <a:pPr lvl="1"/>
            <a:r>
              <a:rPr lang="en-US" dirty="0">
                <a:solidFill>
                  <a:schemeClr val="tx1">
                    <a:lumMod val="85000"/>
                    <a:lumOff val="15000"/>
                  </a:schemeClr>
                </a:solidFill>
              </a:rPr>
              <a:t>RDF Databases (a specialized form of Graph Database)</a:t>
            </a:r>
          </a:p>
          <a:p>
            <a:pPr lvl="1"/>
            <a:endParaRPr lang="en-US" dirty="0"/>
          </a:p>
          <a:p>
            <a:endParaRPr lang="en-US" sz="2400" dirty="0"/>
          </a:p>
        </p:txBody>
      </p:sp>
    </p:spTree>
    <p:extLst>
      <p:ext uri="{BB962C8B-B14F-4D97-AF65-F5344CB8AC3E}">
        <p14:creationId xmlns:p14="http://schemas.microsoft.com/office/powerpoint/2010/main" val="101563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036-B248-42D8-AFC1-2EFF61EA4582}"/>
              </a:ext>
            </a:extLst>
          </p:cNvPr>
          <p:cNvSpPr>
            <a:spLocks noGrp="1"/>
          </p:cNvSpPr>
          <p:nvPr>
            <p:ph type="title"/>
          </p:nvPr>
        </p:nvSpPr>
        <p:spPr/>
        <p:txBody>
          <a:bodyPr/>
          <a:lstStyle/>
          <a:p>
            <a:pPr algn="ctr"/>
            <a:r>
              <a:rPr lang="en-US" b="1" dirty="0"/>
              <a:t>Thank You!</a:t>
            </a:r>
          </a:p>
        </p:txBody>
      </p:sp>
      <p:sp>
        <p:nvSpPr>
          <p:cNvPr id="3" name="Content Placeholder 2">
            <a:extLst>
              <a:ext uri="{FF2B5EF4-FFF2-40B4-BE49-F238E27FC236}">
                <a16:creationId xmlns:a16="http://schemas.microsoft.com/office/drawing/2014/main" id="{A3E44487-ED4E-4808-9308-9D0C1BE85B90}"/>
              </a:ext>
            </a:extLst>
          </p:cNvPr>
          <p:cNvSpPr>
            <a:spLocks noGrp="1"/>
          </p:cNvSpPr>
          <p:nvPr>
            <p:ph idx="1"/>
          </p:nvPr>
        </p:nvSpPr>
        <p:spPr>
          <a:xfrm>
            <a:off x="838200" y="1987826"/>
            <a:ext cx="10515600" cy="4189137"/>
          </a:xfrm>
        </p:spPr>
        <p:txBody>
          <a:bodyPr/>
          <a:lstStyle/>
          <a:p>
            <a:pPr marL="0" indent="0" algn="ctr">
              <a:buNone/>
            </a:pPr>
            <a:r>
              <a:rPr lang="en-US" sz="3600" dirty="0"/>
              <a:t>Jim Sweeney, Senior Product Manager</a:t>
            </a:r>
          </a:p>
          <a:p>
            <a:pPr marL="0" indent="0" algn="ctr">
              <a:buNone/>
            </a:pPr>
            <a:endParaRPr lang="en-US" sz="3600" dirty="0"/>
          </a:p>
          <a:p>
            <a:pPr marL="0" indent="0" algn="ctr">
              <a:buNone/>
            </a:pPr>
            <a:r>
              <a:rPr lang="en-US" sz="3600" dirty="0">
                <a:hlinkClick r:id="rId2"/>
              </a:rPr>
              <a:t>jim.sweeney@synaptica.com</a:t>
            </a:r>
            <a:endParaRPr lang="en-US" sz="3600" dirty="0"/>
          </a:p>
          <a:p>
            <a:pPr marL="0" indent="0" algn="ctr">
              <a:buNone/>
            </a:pPr>
            <a:r>
              <a:rPr lang="en-US" sz="3600" dirty="0">
                <a:hlinkClick r:id="rId3"/>
              </a:rPr>
              <a:t>www.synaptica.com</a:t>
            </a:r>
            <a:endParaRPr lang="en-US" sz="3600" dirty="0"/>
          </a:p>
          <a:p>
            <a:pPr marL="0" indent="0" algn="ctr">
              <a:buNone/>
            </a:pPr>
            <a:r>
              <a:rPr lang="en-US" sz="3600" dirty="0"/>
              <a:t>Twitter: @</a:t>
            </a:r>
            <a:r>
              <a:rPr lang="en-US" sz="3600" dirty="0" err="1"/>
              <a:t>synaptica</a:t>
            </a:r>
            <a:endParaRPr lang="en-US" sz="3600" dirty="0"/>
          </a:p>
          <a:p>
            <a:pPr marL="0" indent="0" algn="ctr">
              <a:buNone/>
            </a:pPr>
            <a:endParaRPr lang="en-US" dirty="0"/>
          </a:p>
        </p:txBody>
      </p:sp>
    </p:spTree>
    <p:extLst>
      <p:ext uri="{BB962C8B-B14F-4D97-AF65-F5344CB8AC3E}">
        <p14:creationId xmlns:p14="http://schemas.microsoft.com/office/powerpoint/2010/main" val="417178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32D4-6A21-478B-B5BA-8394415810EA}"/>
              </a:ext>
            </a:extLst>
          </p:cNvPr>
          <p:cNvSpPr>
            <a:spLocks noGrp="1"/>
          </p:cNvSpPr>
          <p:nvPr>
            <p:ph type="title"/>
          </p:nvPr>
        </p:nvSpPr>
        <p:spPr/>
        <p:txBody>
          <a:bodyPr/>
          <a:lstStyle/>
          <a:p>
            <a:r>
              <a:rPr lang="en-US" b="1" dirty="0">
                <a:solidFill>
                  <a:schemeClr val="tx1">
                    <a:lumMod val="85000"/>
                    <a:lumOff val="15000"/>
                  </a:schemeClr>
                </a:solidFill>
              </a:rPr>
              <a:t>A Brief History</a:t>
            </a:r>
          </a:p>
        </p:txBody>
      </p:sp>
      <p:sp>
        <p:nvSpPr>
          <p:cNvPr id="3" name="Content Placeholder 2">
            <a:extLst>
              <a:ext uri="{FF2B5EF4-FFF2-40B4-BE49-F238E27FC236}">
                <a16:creationId xmlns:a16="http://schemas.microsoft.com/office/drawing/2014/main" id="{F6E35A8D-1E1B-400A-B270-4EB672EF9021}"/>
              </a:ext>
            </a:extLst>
          </p:cNvPr>
          <p:cNvSpPr>
            <a:spLocks noGrp="1"/>
          </p:cNvSpPr>
          <p:nvPr>
            <p:ph idx="1"/>
          </p:nvPr>
        </p:nvSpPr>
        <p:spPr>
          <a:xfrm>
            <a:off x="590550" y="2170342"/>
            <a:ext cx="7429500" cy="3559652"/>
          </a:xfrm>
        </p:spPr>
        <p:txBody>
          <a:bodyPr>
            <a:normAutofit/>
          </a:bodyPr>
          <a:lstStyle/>
          <a:p>
            <a:r>
              <a:rPr lang="en-US" sz="2400" dirty="0">
                <a:solidFill>
                  <a:schemeClr val="tx1">
                    <a:lumMod val="85000"/>
                    <a:lumOff val="15000"/>
                  </a:schemeClr>
                </a:solidFill>
              </a:rPr>
              <a:t>The relational database did not appear until the late 1970’s replacing Navigational database designs of the previous decade.</a:t>
            </a:r>
          </a:p>
          <a:p>
            <a:r>
              <a:rPr lang="en-US" sz="2400" dirty="0">
                <a:solidFill>
                  <a:schemeClr val="tx1">
                    <a:lumMod val="85000"/>
                    <a:lumOff val="15000"/>
                  </a:schemeClr>
                </a:solidFill>
              </a:rPr>
              <a:t>The first commercial versions started to appear in the early 1980’s with IBM’s DB2 and Oracle’s products leading the way.</a:t>
            </a:r>
          </a:p>
          <a:p>
            <a:r>
              <a:rPr lang="en-US" sz="2400" dirty="0">
                <a:solidFill>
                  <a:schemeClr val="tx1">
                    <a:lumMod val="85000"/>
                    <a:lumOff val="15000"/>
                  </a:schemeClr>
                </a:solidFill>
              </a:rPr>
              <a:t>Microsoft released their SQL Server platform in 1989.</a:t>
            </a:r>
          </a:p>
          <a:p>
            <a:r>
              <a:rPr lang="en-US" sz="2400" dirty="0">
                <a:solidFill>
                  <a:schemeClr val="tx1">
                    <a:lumMod val="85000"/>
                    <a:lumOff val="15000"/>
                  </a:schemeClr>
                </a:solidFill>
              </a:rPr>
              <a:t>These three providers continue to be among the leaders as far as market share across all database types. </a:t>
            </a:r>
          </a:p>
          <a:p>
            <a:endParaRPr lang="en-US" sz="2400" dirty="0"/>
          </a:p>
        </p:txBody>
      </p:sp>
      <p:pic>
        <p:nvPicPr>
          <p:cNvPr id="1026" name="Picture 2" descr="Image result for ibm db2">
            <a:extLst>
              <a:ext uri="{FF2B5EF4-FFF2-40B4-BE49-F238E27FC236}">
                <a16:creationId xmlns:a16="http://schemas.microsoft.com/office/drawing/2014/main" id="{723E3EAC-41BC-4E19-BB30-8D43D149F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4900" y="2010568"/>
            <a:ext cx="2628900" cy="1051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racle logo">
            <a:extLst>
              <a:ext uri="{FF2B5EF4-FFF2-40B4-BE49-F238E27FC236}">
                <a16:creationId xmlns:a16="http://schemas.microsoft.com/office/drawing/2014/main" id="{FEFC21B0-CA22-4576-8F6F-6AC0EA4CB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8376" y="3455518"/>
            <a:ext cx="3501948" cy="494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icrosoft sql server logo">
            <a:extLst>
              <a:ext uri="{FF2B5EF4-FFF2-40B4-BE49-F238E27FC236}">
                <a16:creationId xmlns:a16="http://schemas.microsoft.com/office/drawing/2014/main" id="{53401CB5-9FEA-4221-85A8-4C321ABA9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9538" y="4199628"/>
            <a:ext cx="2379624" cy="217735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17047BC0-14B9-45B9-9457-9B9CAB02D091}"/>
              </a:ext>
            </a:extLst>
          </p:cNvPr>
          <p:cNvCxnSpPr>
            <a:cxnSpLocks/>
          </p:cNvCxnSpPr>
          <p:nvPr/>
        </p:nvCxnSpPr>
        <p:spPr>
          <a:xfrm>
            <a:off x="838200" y="1427018"/>
            <a:ext cx="1082040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779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E251-A647-47FA-BFCD-F20B2A00C1EA}"/>
              </a:ext>
            </a:extLst>
          </p:cNvPr>
          <p:cNvSpPr>
            <a:spLocks noGrp="1"/>
          </p:cNvSpPr>
          <p:nvPr>
            <p:ph type="title"/>
          </p:nvPr>
        </p:nvSpPr>
        <p:spPr/>
        <p:txBody>
          <a:bodyPr/>
          <a:lstStyle/>
          <a:p>
            <a:r>
              <a:rPr lang="en-US" b="1" dirty="0">
                <a:solidFill>
                  <a:schemeClr val="tx1">
                    <a:lumMod val="85000"/>
                    <a:lumOff val="15000"/>
                  </a:schemeClr>
                </a:solidFill>
              </a:rPr>
              <a:t>A Brief History (Continued)</a:t>
            </a:r>
          </a:p>
        </p:txBody>
      </p:sp>
      <p:sp>
        <p:nvSpPr>
          <p:cNvPr id="3" name="Content Placeholder 2">
            <a:extLst>
              <a:ext uri="{FF2B5EF4-FFF2-40B4-BE49-F238E27FC236}">
                <a16:creationId xmlns:a16="http://schemas.microsoft.com/office/drawing/2014/main" id="{11AE7C64-D95E-4BD8-83DC-D91EAA36E394}"/>
              </a:ext>
            </a:extLst>
          </p:cNvPr>
          <p:cNvSpPr>
            <a:spLocks noGrp="1"/>
          </p:cNvSpPr>
          <p:nvPr>
            <p:ph idx="1"/>
          </p:nvPr>
        </p:nvSpPr>
        <p:spPr>
          <a:xfrm>
            <a:off x="838200" y="1787522"/>
            <a:ext cx="5105400" cy="4575177"/>
          </a:xfrm>
        </p:spPr>
        <p:txBody>
          <a:bodyPr>
            <a:normAutofit/>
          </a:bodyPr>
          <a:lstStyle/>
          <a:p>
            <a:r>
              <a:rPr lang="en-US" dirty="0">
                <a:solidFill>
                  <a:schemeClr val="tx1">
                    <a:lumMod val="85000"/>
                    <a:lumOff val="15000"/>
                  </a:schemeClr>
                </a:solidFill>
              </a:rPr>
              <a:t>Graph database systems begin to appear in the late 1990’s, coinciding with the adoption of RDF as a W3C recommendation.</a:t>
            </a:r>
          </a:p>
          <a:p>
            <a:r>
              <a:rPr lang="en-US" dirty="0">
                <a:solidFill>
                  <a:schemeClr val="tx1">
                    <a:lumMod val="85000"/>
                    <a:lumOff val="15000"/>
                  </a:schemeClr>
                </a:solidFill>
              </a:rPr>
              <a:t>Leading Property Graph and RDF database providers such as Neo4J, </a:t>
            </a:r>
            <a:r>
              <a:rPr lang="en-US" dirty="0" err="1">
                <a:solidFill>
                  <a:schemeClr val="tx1">
                    <a:lumMod val="85000"/>
                    <a:lumOff val="15000"/>
                  </a:schemeClr>
                </a:solidFill>
              </a:rPr>
              <a:t>GraphDB</a:t>
            </a:r>
            <a:r>
              <a:rPr lang="en-US" dirty="0">
                <a:solidFill>
                  <a:schemeClr val="tx1">
                    <a:lumMod val="85000"/>
                    <a:lumOff val="15000"/>
                  </a:schemeClr>
                </a:solidFill>
              </a:rPr>
              <a:t>, and Jena (to name just a few) continue to grow in market share but still represent just a fraction of the total market share. </a:t>
            </a:r>
          </a:p>
        </p:txBody>
      </p:sp>
      <p:graphicFrame>
        <p:nvGraphicFramePr>
          <p:cNvPr id="8" name="Table 7">
            <a:extLst>
              <a:ext uri="{FF2B5EF4-FFF2-40B4-BE49-F238E27FC236}">
                <a16:creationId xmlns:a16="http://schemas.microsoft.com/office/drawing/2014/main" id="{2940E0C5-2572-487A-B836-D9FD81541F30}"/>
              </a:ext>
            </a:extLst>
          </p:cNvPr>
          <p:cNvGraphicFramePr>
            <a:graphicFrameLocks noGrp="1"/>
          </p:cNvGraphicFramePr>
          <p:nvPr>
            <p:extLst>
              <p:ext uri="{D42A27DB-BD31-4B8C-83A1-F6EECF244321}">
                <p14:modId xmlns:p14="http://schemas.microsoft.com/office/powerpoint/2010/main" val="2695413202"/>
              </p:ext>
            </p:extLst>
          </p:nvPr>
        </p:nvGraphicFramePr>
        <p:xfrm>
          <a:off x="6096000" y="1752600"/>
          <a:ext cx="5791202" cy="4424357"/>
        </p:xfrm>
        <a:graphic>
          <a:graphicData uri="http://schemas.openxmlformats.org/drawingml/2006/table">
            <a:tbl>
              <a:tblPr>
                <a:tableStyleId>{073A0DAA-6AF3-43AB-8588-CEC1D06C72B9}</a:tableStyleId>
              </a:tblPr>
              <a:tblGrid>
                <a:gridCol w="626076">
                  <a:extLst>
                    <a:ext uri="{9D8B030D-6E8A-4147-A177-3AD203B41FA5}">
                      <a16:colId xmlns:a16="http://schemas.microsoft.com/office/drawing/2014/main" val="2532021767"/>
                    </a:ext>
                  </a:extLst>
                </a:gridCol>
                <a:gridCol w="456514">
                  <a:extLst>
                    <a:ext uri="{9D8B030D-6E8A-4147-A177-3AD203B41FA5}">
                      <a16:colId xmlns:a16="http://schemas.microsoft.com/office/drawing/2014/main" val="3856320284"/>
                    </a:ext>
                  </a:extLst>
                </a:gridCol>
                <a:gridCol w="1591337">
                  <a:extLst>
                    <a:ext uri="{9D8B030D-6E8A-4147-A177-3AD203B41FA5}">
                      <a16:colId xmlns:a16="http://schemas.microsoft.com/office/drawing/2014/main" val="120900726"/>
                    </a:ext>
                  </a:extLst>
                </a:gridCol>
                <a:gridCol w="1239047">
                  <a:extLst>
                    <a:ext uri="{9D8B030D-6E8A-4147-A177-3AD203B41FA5}">
                      <a16:colId xmlns:a16="http://schemas.microsoft.com/office/drawing/2014/main" val="2797284462"/>
                    </a:ext>
                  </a:extLst>
                </a:gridCol>
                <a:gridCol w="626076">
                  <a:extLst>
                    <a:ext uri="{9D8B030D-6E8A-4147-A177-3AD203B41FA5}">
                      <a16:colId xmlns:a16="http://schemas.microsoft.com/office/drawing/2014/main" val="3416216005"/>
                    </a:ext>
                  </a:extLst>
                </a:gridCol>
                <a:gridCol w="626076">
                  <a:extLst>
                    <a:ext uri="{9D8B030D-6E8A-4147-A177-3AD203B41FA5}">
                      <a16:colId xmlns:a16="http://schemas.microsoft.com/office/drawing/2014/main" val="1118294607"/>
                    </a:ext>
                  </a:extLst>
                </a:gridCol>
                <a:gridCol w="626076">
                  <a:extLst>
                    <a:ext uri="{9D8B030D-6E8A-4147-A177-3AD203B41FA5}">
                      <a16:colId xmlns:a16="http://schemas.microsoft.com/office/drawing/2014/main" val="2776851597"/>
                    </a:ext>
                  </a:extLst>
                </a:gridCol>
              </a:tblGrid>
              <a:tr h="421142">
                <a:tc>
                  <a:txBody>
                    <a:bodyPr/>
                    <a:lstStyle/>
                    <a:p>
                      <a:pPr algn="l" fontAlgn="b"/>
                      <a:r>
                        <a:rPr lang="en-US" sz="1100" u="none" strike="noStrike">
                          <a:ln>
                            <a:noFill/>
                          </a:ln>
                          <a:solidFill>
                            <a:schemeClr val="tx1"/>
                          </a:solidFill>
                          <a:effectLst/>
                        </a:rPr>
                        <a:t>Rank</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100" u="none" strike="noStrike">
                          <a:ln>
                            <a:noFill/>
                          </a:ln>
                          <a:solidFill>
                            <a:schemeClr val="tx1"/>
                          </a:solidFill>
                          <a:effectLst/>
                        </a:rPr>
                        <a:t>DBMS</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100" u="none" strike="noStrike">
                          <a:ln>
                            <a:noFill/>
                          </a:ln>
                          <a:solidFill>
                            <a:schemeClr val="tx1"/>
                          </a:solidFill>
                          <a:effectLst/>
                        </a:rPr>
                        <a:t>Database Model</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100" u="none" strike="noStrike">
                          <a:ln>
                            <a:noFill/>
                          </a:ln>
                          <a:solidFill>
                            <a:schemeClr val="tx1"/>
                          </a:solidFill>
                          <a:effectLst/>
                        </a:rPr>
                        <a:t>Score</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94728383"/>
                  </a:ext>
                </a:extLst>
              </a:tr>
              <a:tr h="266881">
                <a:tc>
                  <a:txBody>
                    <a:bodyPr/>
                    <a:lstStyle/>
                    <a:p>
                      <a:pPr algn="l" fontAlgn="b"/>
                      <a:r>
                        <a:rPr lang="en-US" sz="1100" u="none" strike="noStrike">
                          <a:ln>
                            <a:noFill/>
                          </a:ln>
                          <a:solidFill>
                            <a:schemeClr val="tx1"/>
                          </a:solidFill>
                          <a:effectLst/>
                        </a:rPr>
                        <a:t>Oct</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100" u="none" strike="noStrike">
                          <a:ln>
                            <a:noFill/>
                          </a:ln>
                          <a:solidFill>
                            <a:schemeClr val="tx1"/>
                          </a:solidFill>
                          <a:effectLst/>
                        </a:rPr>
                        <a:t>Oct</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100" u="none" strike="noStrike">
                          <a:ln>
                            <a:noFill/>
                          </a:ln>
                          <a:solidFill>
                            <a:schemeClr val="tx1"/>
                          </a:solidFill>
                          <a:effectLst/>
                        </a:rPr>
                        <a:t>Oct</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100" u="none" strike="noStrike">
                          <a:ln>
                            <a:noFill/>
                          </a:ln>
                          <a:solidFill>
                            <a:schemeClr val="tx1"/>
                          </a:solidFill>
                          <a:effectLst/>
                        </a:rPr>
                        <a:t>Sep</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100" u="none" strike="noStrike">
                          <a:ln>
                            <a:noFill/>
                          </a:ln>
                          <a:solidFill>
                            <a:schemeClr val="tx1"/>
                          </a:solidFill>
                          <a:effectLst/>
                        </a:rPr>
                        <a:t>Oct</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43351578"/>
                  </a:ext>
                </a:extLst>
              </a:tr>
              <a:tr h="266881">
                <a:tc>
                  <a:txBody>
                    <a:bodyPr/>
                    <a:lstStyle/>
                    <a:p>
                      <a:pPr algn="r" fontAlgn="b"/>
                      <a:r>
                        <a:rPr lang="en-US" sz="1100" u="none" strike="noStrike">
                          <a:ln>
                            <a:noFill/>
                          </a:ln>
                          <a:solidFill>
                            <a:schemeClr val="tx1"/>
                          </a:solidFill>
                          <a:effectLst/>
                        </a:rPr>
                        <a:t>2017</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2016</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2017</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2017</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2016</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865202487"/>
                  </a:ext>
                </a:extLst>
              </a:tr>
              <a:tr h="266881">
                <a:tc>
                  <a:txBody>
                    <a:bodyPr/>
                    <a:lstStyle/>
                    <a:p>
                      <a:pPr algn="r" fontAlgn="b"/>
                      <a:r>
                        <a:rPr lang="en-US" sz="1100" u="none" strike="noStrike">
                          <a:ln>
                            <a:noFill/>
                          </a:ln>
                          <a:solidFill>
                            <a:schemeClr val="tx1"/>
                          </a:solidFill>
                          <a:effectLst/>
                        </a:rPr>
                        <a:t>1</a:t>
                      </a:r>
                      <a:endParaRPr lang="en-US" sz="1100" b="1"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Oracle </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Relational DBMS</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1348.8</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-10.29</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-68.3</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29929929"/>
                  </a:ext>
                </a:extLst>
              </a:tr>
              <a:tr h="266881">
                <a:tc>
                  <a:txBody>
                    <a:bodyPr/>
                    <a:lstStyle/>
                    <a:p>
                      <a:pPr algn="r" fontAlgn="b"/>
                      <a:r>
                        <a:rPr lang="en-US" sz="1100" u="none" strike="noStrike">
                          <a:ln>
                            <a:noFill/>
                          </a:ln>
                          <a:solidFill>
                            <a:schemeClr val="tx1"/>
                          </a:solidFill>
                          <a:effectLst/>
                        </a:rPr>
                        <a:t>2</a:t>
                      </a:r>
                      <a:endParaRPr lang="en-US" sz="1100" b="1"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2</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MySQL </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Relational DBMS</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1298.83</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-13.78</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-63.82</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34914597"/>
                  </a:ext>
                </a:extLst>
              </a:tr>
              <a:tr h="266881">
                <a:tc>
                  <a:txBody>
                    <a:bodyPr/>
                    <a:lstStyle/>
                    <a:p>
                      <a:pPr algn="r" fontAlgn="b"/>
                      <a:r>
                        <a:rPr lang="en-US" sz="1100" u="none" strike="noStrike">
                          <a:ln>
                            <a:noFill/>
                          </a:ln>
                          <a:solidFill>
                            <a:schemeClr val="tx1"/>
                          </a:solidFill>
                          <a:effectLst/>
                        </a:rPr>
                        <a:t>3</a:t>
                      </a:r>
                      <a:endParaRPr lang="en-US" sz="1100" b="1"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3</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Microsoft SQL Server </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Relational DBMS</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1210.32</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-2.23</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-3.86</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88974614"/>
                  </a:ext>
                </a:extLst>
              </a:tr>
              <a:tr h="266881">
                <a:tc>
                  <a:txBody>
                    <a:bodyPr/>
                    <a:lstStyle/>
                    <a:p>
                      <a:pPr algn="r" fontAlgn="b"/>
                      <a:r>
                        <a:rPr lang="en-US" sz="1100" u="none" strike="noStrike">
                          <a:ln>
                            <a:noFill/>
                          </a:ln>
                          <a:solidFill>
                            <a:schemeClr val="tx1"/>
                          </a:solidFill>
                          <a:effectLst/>
                        </a:rPr>
                        <a:t>4</a:t>
                      </a:r>
                      <a:endParaRPr lang="en-US" sz="1100" b="1"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5</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PostgreSQL </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Relational DBMS</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373.27</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0.91</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54.58</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43861001"/>
                  </a:ext>
                </a:extLst>
              </a:tr>
              <a:tr h="266881">
                <a:tc>
                  <a:txBody>
                    <a:bodyPr/>
                    <a:lstStyle/>
                    <a:p>
                      <a:pPr algn="r" fontAlgn="b"/>
                      <a:r>
                        <a:rPr lang="en-US" sz="1100" u="none" strike="noStrike">
                          <a:ln>
                            <a:noFill/>
                          </a:ln>
                          <a:solidFill>
                            <a:schemeClr val="tx1"/>
                          </a:solidFill>
                          <a:effectLst/>
                        </a:rPr>
                        <a:t>5</a:t>
                      </a:r>
                      <a:endParaRPr lang="en-US" sz="1100" b="1"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4</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MongoDB </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a:ln>
                            <a:noFill/>
                          </a:ln>
                          <a:solidFill>
                            <a:schemeClr val="tx1"/>
                          </a:solidFill>
                          <a:effectLst/>
                        </a:rPr>
                        <a:t>Document store</a:t>
                      </a:r>
                      <a:endParaRPr lang="en-US" sz="1100" b="0" i="0" u="none" strike="noStrike">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329.4</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-3.33</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10.6</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569864981"/>
                  </a:ext>
                </a:extLst>
              </a:tr>
              <a:tr h="266881">
                <a:tc>
                  <a:txBody>
                    <a:bodyPr/>
                    <a:lstStyle/>
                    <a:p>
                      <a:pPr algn="r" fontAlgn="b"/>
                      <a:r>
                        <a:rPr lang="en-US" sz="1100" u="none" strike="noStrike">
                          <a:ln>
                            <a:noFill/>
                          </a:ln>
                          <a:solidFill>
                            <a:schemeClr val="tx1"/>
                          </a:solidFill>
                          <a:effectLst/>
                        </a:rPr>
                        <a:t>6</a:t>
                      </a:r>
                      <a:endParaRPr lang="en-US" sz="1100" b="1"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6</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a:ln>
                            <a:noFill/>
                          </a:ln>
                          <a:solidFill>
                            <a:schemeClr val="tx1"/>
                          </a:solidFill>
                          <a:effectLst/>
                        </a:rPr>
                        <a:t>DB2 </a:t>
                      </a:r>
                      <a:endParaRPr lang="en-US" sz="1100" b="0" i="0" u="none" strike="noStrike">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Relational DBMS</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194.59</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-3.75</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14.03</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71902653"/>
                  </a:ext>
                </a:extLst>
              </a:tr>
              <a:tr h="266881">
                <a:tc>
                  <a:txBody>
                    <a:bodyPr/>
                    <a:lstStyle/>
                    <a:p>
                      <a:pPr algn="r" fontAlgn="b"/>
                      <a:r>
                        <a:rPr lang="en-US" sz="1100" u="none" strike="noStrike">
                          <a:ln>
                            <a:noFill/>
                          </a:ln>
                          <a:solidFill>
                            <a:schemeClr val="tx1"/>
                          </a:solidFill>
                          <a:effectLst/>
                        </a:rPr>
                        <a:t>7</a:t>
                      </a:r>
                      <a:endParaRPr lang="en-US" sz="1100" b="1"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8</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Microsoft Access</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Relational DBMS</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129.45</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0.64</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4.78</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42931605"/>
                  </a:ext>
                </a:extLst>
              </a:tr>
              <a:tr h="266881">
                <a:tc>
                  <a:txBody>
                    <a:bodyPr/>
                    <a:lstStyle/>
                    <a:p>
                      <a:pPr algn="r" fontAlgn="b"/>
                      <a:r>
                        <a:rPr lang="en-US" sz="1100" u="none" strike="noStrike">
                          <a:ln>
                            <a:noFill/>
                          </a:ln>
                          <a:solidFill>
                            <a:schemeClr val="tx1"/>
                          </a:solidFill>
                          <a:effectLst/>
                        </a:rPr>
                        <a:t>8</a:t>
                      </a:r>
                      <a:endParaRPr lang="en-US" sz="1100" b="1"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7</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Cassandra </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Wide column store</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124.79</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-1.41</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-10.27</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25247370"/>
                  </a:ext>
                </a:extLst>
              </a:tr>
              <a:tr h="266881">
                <a:tc>
                  <a:txBody>
                    <a:bodyPr/>
                    <a:lstStyle/>
                    <a:p>
                      <a:pPr algn="r" fontAlgn="b"/>
                      <a:r>
                        <a:rPr lang="en-US" sz="1100" u="none" strike="noStrike">
                          <a:ln>
                            <a:noFill/>
                          </a:ln>
                          <a:solidFill>
                            <a:schemeClr val="tx1"/>
                          </a:solidFill>
                          <a:effectLst/>
                        </a:rPr>
                        <a:t>9</a:t>
                      </a:r>
                      <a:endParaRPr lang="en-US" sz="1100" b="1"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9</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a:ln>
                            <a:noFill/>
                          </a:ln>
                          <a:solidFill>
                            <a:schemeClr val="tx1"/>
                          </a:solidFill>
                          <a:effectLst/>
                        </a:rPr>
                        <a:t>Redis </a:t>
                      </a:r>
                      <a:endParaRPr lang="en-US" sz="1100" b="0" i="0" u="none" strike="noStrike">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Key-value store</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122.05</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1.65</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12.51</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69449428"/>
                  </a:ext>
                </a:extLst>
              </a:tr>
              <a:tr h="266881">
                <a:tc>
                  <a:txBody>
                    <a:bodyPr/>
                    <a:lstStyle/>
                    <a:p>
                      <a:pPr algn="r" fontAlgn="b"/>
                      <a:r>
                        <a:rPr lang="en-US" sz="1100" u="none" strike="noStrike">
                          <a:ln>
                            <a:noFill/>
                          </a:ln>
                          <a:solidFill>
                            <a:schemeClr val="tx1"/>
                          </a:solidFill>
                          <a:effectLst/>
                        </a:rPr>
                        <a:t>10</a:t>
                      </a:r>
                      <a:endParaRPr lang="en-US" sz="1100" b="1"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11</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a:ln>
                            <a:noFill/>
                          </a:ln>
                          <a:solidFill>
                            <a:schemeClr val="tx1"/>
                          </a:solidFill>
                          <a:effectLst/>
                        </a:rPr>
                        <a:t>Elasticsearch </a:t>
                      </a:r>
                      <a:endParaRPr lang="en-US" sz="1100" b="0" i="0" u="none" strike="noStrike">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Search engine</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120.23</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0.23</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21.12</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3977249"/>
                  </a:ext>
                </a:extLst>
              </a:tr>
              <a:tr h="266881">
                <a:tc>
                  <a:txBody>
                    <a:bodyPr/>
                    <a:lstStyle/>
                    <a:p>
                      <a:pPr algn="l" fontAlgn="b"/>
                      <a:r>
                        <a:rPr lang="en-US" sz="1100" u="none" strike="noStrike">
                          <a:ln>
                            <a:noFill/>
                          </a:ln>
                          <a:solidFill>
                            <a:schemeClr val="tx1"/>
                          </a:solidFill>
                          <a:effectLst/>
                        </a:rPr>
                        <a:t> </a:t>
                      </a:r>
                      <a:endParaRPr lang="en-US" sz="1100" b="1"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100" u="none" strike="noStrike">
                          <a:ln>
                            <a:noFill/>
                          </a:ln>
                          <a:solidFill>
                            <a:schemeClr val="tx1"/>
                          </a:solidFill>
                          <a:effectLst/>
                        </a:rPr>
                        <a:t> </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 </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 </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100" u="none" strike="noStrike">
                          <a:ln>
                            <a:noFill/>
                          </a:ln>
                          <a:solidFill>
                            <a:schemeClr val="tx1"/>
                          </a:solidFill>
                          <a:effectLst/>
                        </a:rPr>
                        <a:t> </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100" u="none" strike="noStrike">
                          <a:ln>
                            <a:noFill/>
                          </a:ln>
                          <a:solidFill>
                            <a:schemeClr val="tx1"/>
                          </a:solidFill>
                          <a:effectLst/>
                        </a:rPr>
                        <a:t> </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100" u="none" strike="noStrike">
                          <a:ln>
                            <a:noFill/>
                          </a:ln>
                          <a:solidFill>
                            <a:schemeClr val="tx1"/>
                          </a:solidFill>
                          <a:effectLst/>
                        </a:rPr>
                        <a:t> </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18814806"/>
                  </a:ext>
                </a:extLst>
              </a:tr>
              <a:tr h="266881">
                <a:tc>
                  <a:txBody>
                    <a:bodyPr/>
                    <a:lstStyle/>
                    <a:p>
                      <a:pPr algn="r" fontAlgn="b"/>
                      <a:r>
                        <a:rPr lang="en-US" sz="1100" u="none" strike="noStrike">
                          <a:ln>
                            <a:noFill/>
                          </a:ln>
                          <a:solidFill>
                            <a:schemeClr val="tx1"/>
                          </a:solidFill>
                          <a:effectLst/>
                        </a:rPr>
                        <a:t>21</a:t>
                      </a:r>
                      <a:endParaRPr lang="en-US" sz="1100" b="1"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21</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a:ln>
                            <a:noFill/>
                          </a:ln>
                          <a:solidFill>
                            <a:schemeClr val="tx1"/>
                          </a:solidFill>
                          <a:effectLst/>
                        </a:rPr>
                        <a:t>Neo4j</a:t>
                      </a:r>
                      <a:endParaRPr lang="en-US" sz="1100" b="0" i="0" u="none" strike="noStrike">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Graph DBMS</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37.95</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-0.48</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1.5</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19019785"/>
                  </a:ext>
                </a:extLst>
              </a:tr>
              <a:tr h="266881">
                <a:tc>
                  <a:txBody>
                    <a:bodyPr/>
                    <a:lstStyle/>
                    <a:p>
                      <a:pPr algn="r" fontAlgn="b"/>
                      <a:r>
                        <a:rPr lang="en-US" sz="1100" u="none" strike="noStrike">
                          <a:ln>
                            <a:noFill/>
                          </a:ln>
                          <a:solidFill>
                            <a:schemeClr val="tx1"/>
                          </a:solidFill>
                          <a:effectLst/>
                        </a:rPr>
                        <a:t>89</a:t>
                      </a:r>
                      <a:endParaRPr lang="en-US" sz="1100" b="1"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86</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Jena</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100" u="none" strike="noStrike" dirty="0">
                          <a:ln>
                            <a:noFill/>
                          </a:ln>
                          <a:solidFill>
                            <a:schemeClr val="tx1"/>
                          </a:solidFill>
                          <a:effectLst/>
                        </a:rPr>
                        <a:t>RDF store</a:t>
                      </a:r>
                      <a:endParaRPr lang="en-US" sz="1100" b="0" i="0" u="none" strike="noStrike" dirty="0">
                        <a:ln>
                          <a:noFill/>
                        </a:ln>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2.31</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a:ln>
                            <a:noFill/>
                          </a:ln>
                          <a:solidFill>
                            <a:schemeClr val="tx1"/>
                          </a:solidFill>
                          <a:effectLst/>
                        </a:rPr>
                        <a:t>0.04</a:t>
                      </a:r>
                      <a:endParaRPr lang="en-US" sz="1100" b="0" i="0" u="none" strike="noStrike">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100" u="none" strike="noStrike" dirty="0">
                          <a:ln>
                            <a:noFill/>
                          </a:ln>
                          <a:solidFill>
                            <a:schemeClr val="tx1"/>
                          </a:solidFill>
                          <a:effectLst/>
                        </a:rPr>
                        <a:t>0.5</a:t>
                      </a:r>
                      <a:endParaRPr lang="en-US" sz="1100" b="0" i="0" u="none" strike="noStrike" dirty="0">
                        <a:ln>
                          <a:noFill/>
                        </a:ln>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74451975"/>
                  </a:ext>
                </a:extLst>
              </a:tr>
            </a:tbl>
          </a:graphicData>
        </a:graphic>
      </p:graphicFrame>
      <p:cxnSp>
        <p:nvCxnSpPr>
          <p:cNvPr id="10" name="Straight Connector 9">
            <a:extLst>
              <a:ext uri="{FF2B5EF4-FFF2-40B4-BE49-F238E27FC236}">
                <a16:creationId xmlns:a16="http://schemas.microsoft.com/office/drawing/2014/main" id="{B5A17B59-DE20-42C8-8D4D-719F9BBF1F4E}"/>
              </a:ext>
            </a:extLst>
          </p:cNvPr>
          <p:cNvCxnSpPr/>
          <p:nvPr/>
        </p:nvCxnSpPr>
        <p:spPr>
          <a:xfrm>
            <a:off x="6359236" y="5514109"/>
            <a:ext cx="537556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2839FF47-8410-4841-958D-404FD06C5A27}"/>
              </a:ext>
            </a:extLst>
          </p:cNvPr>
          <p:cNvCxnSpPr/>
          <p:nvPr/>
        </p:nvCxnSpPr>
        <p:spPr>
          <a:xfrm>
            <a:off x="838200" y="1427018"/>
            <a:ext cx="1104900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61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7900AF-3ED0-4C02-A309-3984EBBD20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0">
            <a:extLst>
              <a:ext uri="{FF2B5EF4-FFF2-40B4-BE49-F238E27FC236}">
                <a16:creationId xmlns:a16="http://schemas.microsoft.com/office/drawing/2014/main" id="{8DEDEE5C-3126-4336-A7D4-9277AF5A04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2A9BB5-7872-4427-98DB-F57FBCE53E6C}"/>
              </a:ext>
            </a:extLst>
          </p:cNvPr>
          <p:cNvSpPr>
            <a:spLocks noGrp="1"/>
          </p:cNvSpPr>
          <p:nvPr>
            <p:ph type="title"/>
          </p:nvPr>
        </p:nvSpPr>
        <p:spPr>
          <a:xfrm>
            <a:off x="648929" y="309823"/>
            <a:ext cx="4953934" cy="1676603"/>
          </a:xfrm>
        </p:spPr>
        <p:txBody>
          <a:bodyPr>
            <a:normAutofit/>
          </a:bodyPr>
          <a:lstStyle/>
          <a:p>
            <a:r>
              <a:rPr lang="en-US" sz="2800" b="1" dirty="0"/>
              <a:t>Relational Databases Management Systems (RDBMS)</a:t>
            </a:r>
          </a:p>
        </p:txBody>
      </p:sp>
      <p:sp>
        <p:nvSpPr>
          <p:cNvPr id="3" name="Content Placeholder 2">
            <a:extLst>
              <a:ext uri="{FF2B5EF4-FFF2-40B4-BE49-F238E27FC236}">
                <a16:creationId xmlns:a16="http://schemas.microsoft.com/office/drawing/2014/main" id="{C724EAC0-B86F-4DA3-B195-14C196B9A106}"/>
              </a:ext>
            </a:extLst>
          </p:cNvPr>
          <p:cNvSpPr>
            <a:spLocks noGrp="1"/>
          </p:cNvSpPr>
          <p:nvPr>
            <p:ph idx="1"/>
          </p:nvPr>
        </p:nvSpPr>
        <p:spPr>
          <a:xfrm>
            <a:off x="648931" y="1889441"/>
            <a:ext cx="4953932" cy="4409153"/>
          </a:xfrm>
        </p:spPr>
        <p:txBody>
          <a:bodyPr>
            <a:noAutofit/>
          </a:bodyPr>
          <a:lstStyle/>
          <a:p>
            <a:r>
              <a:rPr lang="en-US" sz="2400" dirty="0"/>
              <a:t>RDBMS are designed using multiple </a:t>
            </a:r>
            <a:r>
              <a:rPr lang="en-US" sz="2400" i="1" dirty="0"/>
              <a:t>tables</a:t>
            </a:r>
            <a:r>
              <a:rPr lang="en-US" sz="2400" dirty="0"/>
              <a:t> to store data. </a:t>
            </a:r>
          </a:p>
          <a:p>
            <a:r>
              <a:rPr lang="en-US" sz="2400" dirty="0"/>
              <a:t>Each table is made up of headers, rows, and columns, much like a spreadsheet. </a:t>
            </a:r>
          </a:p>
          <a:p>
            <a:r>
              <a:rPr lang="en-US" sz="2400" dirty="0"/>
              <a:t>Each row contains different elements, including a </a:t>
            </a:r>
            <a:r>
              <a:rPr lang="en-US" sz="2400" i="1" dirty="0"/>
              <a:t>primary key </a:t>
            </a:r>
            <a:r>
              <a:rPr lang="en-US" sz="2400" dirty="0"/>
              <a:t>and zero to many </a:t>
            </a:r>
            <a:r>
              <a:rPr lang="en-US" sz="2400" i="1" dirty="0"/>
              <a:t>foreign keys</a:t>
            </a:r>
            <a:r>
              <a:rPr lang="en-US" sz="2400" dirty="0"/>
              <a:t>. </a:t>
            </a:r>
          </a:p>
          <a:p>
            <a:r>
              <a:rPr lang="en-US" sz="2400" dirty="0"/>
              <a:t>These </a:t>
            </a:r>
            <a:r>
              <a:rPr lang="en-US" sz="2400" i="1" dirty="0"/>
              <a:t>keys</a:t>
            </a:r>
            <a:r>
              <a:rPr lang="en-US" sz="2400" dirty="0"/>
              <a:t> are used to link information in one table to another table, which will contain distinct but related information. </a:t>
            </a:r>
          </a:p>
        </p:txBody>
      </p:sp>
      <p:pic>
        <p:nvPicPr>
          <p:cNvPr id="7" name="Picture 6" descr="A close up of text on a white background&#10;&#10;Description generated with very high confidence">
            <a:extLst>
              <a:ext uri="{FF2B5EF4-FFF2-40B4-BE49-F238E27FC236}">
                <a16:creationId xmlns:a16="http://schemas.microsoft.com/office/drawing/2014/main" id="{4F0F9A5F-7E5E-40F6-8942-9561D4E93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937" y="974073"/>
            <a:ext cx="4539114" cy="4719292"/>
          </a:xfrm>
          <a:prstGeom prst="rect">
            <a:avLst/>
          </a:prstGeom>
        </p:spPr>
      </p:pic>
      <p:sp>
        <p:nvSpPr>
          <p:cNvPr id="14" name="TextBox 13">
            <a:extLst>
              <a:ext uri="{FF2B5EF4-FFF2-40B4-BE49-F238E27FC236}">
                <a16:creationId xmlns:a16="http://schemas.microsoft.com/office/drawing/2014/main" id="{FD66EC00-93AA-46EC-A005-46793911A0D9}"/>
              </a:ext>
            </a:extLst>
          </p:cNvPr>
          <p:cNvSpPr txBox="1"/>
          <p:nvPr/>
        </p:nvSpPr>
        <p:spPr>
          <a:xfrm>
            <a:off x="8542713" y="6036984"/>
            <a:ext cx="1483098" cy="261610"/>
          </a:xfrm>
          <a:prstGeom prst="rect">
            <a:avLst/>
          </a:prstGeom>
          <a:noFill/>
        </p:spPr>
        <p:txBody>
          <a:bodyPr wrap="none" rtlCol="0">
            <a:spAutoFit/>
          </a:bodyPr>
          <a:lstStyle/>
          <a:p>
            <a:r>
              <a:rPr lang="en-US" sz="1100" dirty="0"/>
              <a:t>Image from neo4j.com</a:t>
            </a:r>
          </a:p>
        </p:txBody>
      </p:sp>
      <p:cxnSp>
        <p:nvCxnSpPr>
          <p:cNvPr id="15" name="Straight Connector 14">
            <a:extLst>
              <a:ext uri="{FF2B5EF4-FFF2-40B4-BE49-F238E27FC236}">
                <a16:creationId xmlns:a16="http://schemas.microsoft.com/office/drawing/2014/main" id="{0629F26F-364B-4A74-AC0B-A4758A4795FB}"/>
              </a:ext>
            </a:extLst>
          </p:cNvPr>
          <p:cNvCxnSpPr>
            <a:cxnSpLocks/>
          </p:cNvCxnSpPr>
          <p:nvPr/>
        </p:nvCxnSpPr>
        <p:spPr>
          <a:xfrm>
            <a:off x="648929" y="1607133"/>
            <a:ext cx="486106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99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uilding&#10;&#10;Description generated with high confidence">
            <a:extLst>
              <a:ext uri="{FF2B5EF4-FFF2-40B4-BE49-F238E27FC236}">
                <a16:creationId xmlns:a16="http://schemas.microsoft.com/office/drawing/2014/main" id="{F162601C-A4B1-4760-8D8E-5EB5138A0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319" y="1864460"/>
            <a:ext cx="5614835" cy="2975861"/>
          </a:xfrm>
          <a:prstGeom prst="rect">
            <a:avLst/>
          </a:prstGeom>
          <a:effectLst/>
        </p:spPr>
      </p:pic>
      <p:sp>
        <p:nvSpPr>
          <p:cNvPr id="2" name="Title 1">
            <a:extLst>
              <a:ext uri="{FF2B5EF4-FFF2-40B4-BE49-F238E27FC236}">
                <a16:creationId xmlns:a16="http://schemas.microsoft.com/office/drawing/2014/main" id="{A1E0053A-8DED-48AE-978B-1F1D60A1A9BA}"/>
              </a:ext>
            </a:extLst>
          </p:cNvPr>
          <p:cNvSpPr>
            <a:spLocks noGrp="1"/>
          </p:cNvSpPr>
          <p:nvPr>
            <p:ph type="title"/>
          </p:nvPr>
        </p:nvSpPr>
        <p:spPr>
          <a:xfrm>
            <a:off x="613263" y="242139"/>
            <a:ext cx="3505495" cy="1622321"/>
          </a:xfrm>
        </p:spPr>
        <p:txBody>
          <a:bodyPr>
            <a:normAutofit/>
          </a:bodyPr>
          <a:lstStyle/>
          <a:p>
            <a:r>
              <a:rPr lang="en-US" b="1" dirty="0"/>
              <a:t>RDBMS Design</a:t>
            </a:r>
          </a:p>
        </p:txBody>
      </p:sp>
      <p:sp>
        <p:nvSpPr>
          <p:cNvPr id="3" name="Content Placeholder 2">
            <a:extLst>
              <a:ext uri="{FF2B5EF4-FFF2-40B4-BE49-F238E27FC236}">
                <a16:creationId xmlns:a16="http://schemas.microsoft.com/office/drawing/2014/main" id="{4EA423F1-1D65-4FEB-B08C-C5F70AFCA997}"/>
              </a:ext>
            </a:extLst>
          </p:cNvPr>
          <p:cNvSpPr>
            <a:spLocks noGrp="1"/>
          </p:cNvSpPr>
          <p:nvPr>
            <p:ph idx="1"/>
          </p:nvPr>
        </p:nvSpPr>
        <p:spPr>
          <a:xfrm>
            <a:off x="391886" y="1864460"/>
            <a:ext cx="4049485" cy="4822090"/>
          </a:xfrm>
        </p:spPr>
        <p:txBody>
          <a:bodyPr>
            <a:normAutofit/>
          </a:bodyPr>
          <a:lstStyle/>
          <a:p>
            <a:r>
              <a:rPr lang="en-US" dirty="0"/>
              <a:t>The use of a key in each table means that there is no “relationship” as we would find in natural language or a graph structure. </a:t>
            </a:r>
          </a:p>
          <a:p>
            <a:r>
              <a:rPr lang="en-US" dirty="0"/>
              <a:t>Table values themselves are what link the data together by creating a </a:t>
            </a:r>
            <a:r>
              <a:rPr lang="en-US" i="1" dirty="0"/>
              <a:t>join</a:t>
            </a:r>
            <a:r>
              <a:rPr lang="en-US" dirty="0"/>
              <a:t> between data elements using keys.  </a:t>
            </a:r>
          </a:p>
          <a:p>
            <a:endParaRPr lang="en-US" sz="2000" dirty="0"/>
          </a:p>
        </p:txBody>
      </p:sp>
      <p:sp>
        <p:nvSpPr>
          <p:cNvPr id="8" name="TextBox 7">
            <a:extLst>
              <a:ext uri="{FF2B5EF4-FFF2-40B4-BE49-F238E27FC236}">
                <a16:creationId xmlns:a16="http://schemas.microsoft.com/office/drawing/2014/main" id="{674CC7F9-ED60-4F0F-9B95-6541E4A9CB4E}"/>
              </a:ext>
            </a:extLst>
          </p:cNvPr>
          <p:cNvSpPr txBox="1"/>
          <p:nvPr/>
        </p:nvSpPr>
        <p:spPr>
          <a:xfrm>
            <a:off x="7673979" y="5958539"/>
            <a:ext cx="1483098" cy="261610"/>
          </a:xfrm>
          <a:prstGeom prst="rect">
            <a:avLst/>
          </a:prstGeom>
          <a:noFill/>
        </p:spPr>
        <p:txBody>
          <a:bodyPr wrap="none" rtlCol="0">
            <a:spAutoFit/>
          </a:bodyPr>
          <a:lstStyle/>
          <a:p>
            <a:r>
              <a:rPr lang="en-US" sz="1100" dirty="0"/>
              <a:t>Image from neo4j.com</a:t>
            </a:r>
          </a:p>
        </p:txBody>
      </p:sp>
      <p:sp>
        <p:nvSpPr>
          <p:cNvPr id="9" name="Oval 8">
            <a:extLst>
              <a:ext uri="{FF2B5EF4-FFF2-40B4-BE49-F238E27FC236}">
                <a16:creationId xmlns:a16="http://schemas.microsoft.com/office/drawing/2014/main" id="{2CD66F6F-31A1-4D07-9122-FE1BE67F1433}"/>
              </a:ext>
            </a:extLst>
          </p:cNvPr>
          <p:cNvSpPr/>
          <p:nvPr/>
        </p:nvSpPr>
        <p:spPr>
          <a:xfrm>
            <a:off x="5608319" y="1276649"/>
            <a:ext cx="3548758" cy="3722124"/>
          </a:xfrm>
          <a:prstGeom prst="ellipse">
            <a:avLst/>
          </a:prstGeom>
          <a:solidFill>
            <a:srgbClr val="FF4343">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EFC75D3-24E5-45F9-AF30-0FE717354104}"/>
              </a:ext>
            </a:extLst>
          </p:cNvPr>
          <p:cNvSpPr/>
          <p:nvPr/>
        </p:nvSpPr>
        <p:spPr>
          <a:xfrm>
            <a:off x="7638730" y="1276649"/>
            <a:ext cx="3548758" cy="3722124"/>
          </a:xfrm>
          <a:prstGeom prst="ellipse">
            <a:avLst/>
          </a:prstGeom>
          <a:solidFill>
            <a:schemeClr val="accent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BF6D618-32DC-416B-AE94-908B8BD8DC1C}"/>
              </a:ext>
            </a:extLst>
          </p:cNvPr>
          <p:cNvCxnSpPr>
            <a:cxnSpLocks/>
          </p:cNvCxnSpPr>
          <p:nvPr/>
        </p:nvCxnSpPr>
        <p:spPr>
          <a:xfrm>
            <a:off x="648929" y="1607133"/>
            <a:ext cx="36459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61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3500"/>
                            </p:stCondLst>
                            <p:childTnLst>
                              <p:par>
                                <p:cTn id="9" presetID="10" presetClass="entr" presetSubtype="0"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900AF-3ED0-4C02-A309-3984EBBD20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id="{8DEDEE5C-3126-4336-A7D4-9277AF5A04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sign&#10;&#10;Description generated with high confidence">
            <a:extLst>
              <a:ext uri="{FF2B5EF4-FFF2-40B4-BE49-F238E27FC236}">
                <a16:creationId xmlns:a16="http://schemas.microsoft.com/office/drawing/2014/main" id="{2D58EAB5-A386-44D0-B6C8-14044DA8B225}"/>
              </a:ext>
            </a:extLst>
          </p:cNvPr>
          <p:cNvPicPr>
            <a:picLocks noChangeAspect="1"/>
          </p:cNvPicPr>
          <p:nvPr/>
        </p:nvPicPr>
        <p:blipFill rotWithShape="1">
          <a:blip r:embed="rId2"/>
          <a:srcRect l="5839" r="5816" b="-1"/>
          <a:stretch/>
        </p:blipFill>
        <p:spPr>
          <a:xfrm>
            <a:off x="6733309" y="722376"/>
            <a:ext cx="4801847" cy="5413248"/>
          </a:xfrm>
          <a:prstGeom prst="rect">
            <a:avLst/>
          </a:prstGeom>
          <a:effectLst/>
        </p:spPr>
      </p:pic>
      <p:sp>
        <p:nvSpPr>
          <p:cNvPr id="2" name="Title 1">
            <a:extLst>
              <a:ext uri="{FF2B5EF4-FFF2-40B4-BE49-F238E27FC236}">
                <a16:creationId xmlns:a16="http://schemas.microsoft.com/office/drawing/2014/main" id="{DC8987BF-4BB1-4CE4-BA59-94D455FAC10A}"/>
              </a:ext>
            </a:extLst>
          </p:cNvPr>
          <p:cNvSpPr>
            <a:spLocks noGrp="1"/>
          </p:cNvSpPr>
          <p:nvPr>
            <p:ph type="title"/>
          </p:nvPr>
        </p:nvSpPr>
        <p:spPr>
          <a:xfrm>
            <a:off x="648929" y="638144"/>
            <a:ext cx="4953934" cy="1676603"/>
          </a:xfrm>
        </p:spPr>
        <p:txBody>
          <a:bodyPr>
            <a:normAutofit/>
          </a:bodyPr>
          <a:lstStyle/>
          <a:p>
            <a:r>
              <a:rPr lang="en-US" sz="4000" b="1" dirty="0"/>
              <a:t>Pros and Cons of RDBMS</a:t>
            </a:r>
          </a:p>
        </p:txBody>
      </p:sp>
      <p:sp>
        <p:nvSpPr>
          <p:cNvPr id="3" name="Content Placeholder 2">
            <a:extLst>
              <a:ext uri="{FF2B5EF4-FFF2-40B4-BE49-F238E27FC236}">
                <a16:creationId xmlns:a16="http://schemas.microsoft.com/office/drawing/2014/main" id="{CB38E8F9-641F-47F8-959C-19AD5371DF20}"/>
              </a:ext>
            </a:extLst>
          </p:cNvPr>
          <p:cNvSpPr>
            <a:spLocks noGrp="1"/>
          </p:cNvSpPr>
          <p:nvPr>
            <p:ph idx="1"/>
          </p:nvPr>
        </p:nvSpPr>
        <p:spPr>
          <a:xfrm>
            <a:off x="648931" y="2438400"/>
            <a:ext cx="4953932" cy="4419599"/>
          </a:xfrm>
        </p:spPr>
        <p:txBody>
          <a:bodyPr>
            <a:normAutofit fontScale="92500"/>
          </a:bodyPr>
          <a:lstStyle/>
          <a:p>
            <a:pPr marL="0" indent="0">
              <a:buNone/>
            </a:pPr>
            <a:r>
              <a:rPr lang="en-US" sz="2400" dirty="0"/>
              <a:t>Pros:</a:t>
            </a:r>
          </a:p>
          <a:p>
            <a:r>
              <a:rPr lang="en-US" sz="2400" dirty="0"/>
              <a:t>RDBMS are tried and tested over many decades, and generally have more features available than newer platforms. </a:t>
            </a:r>
          </a:p>
          <a:p>
            <a:r>
              <a:rPr lang="en-US" sz="2400" dirty="0"/>
              <a:t>RDBMS are very efficient at storing indexable information that is described well in “tabular” structures, such as accounting or inventory data. </a:t>
            </a:r>
          </a:p>
          <a:p>
            <a:r>
              <a:rPr lang="en-US" sz="2400" dirty="0"/>
              <a:t>Data is often indexed at the time of entry, making keyword searches and those with limited table joins relatively fast.</a:t>
            </a:r>
          </a:p>
          <a:p>
            <a:pPr marL="0" indent="0">
              <a:buNone/>
            </a:pPr>
            <a:endParaRPr lang="en-US" sz="2000" dirty="0"/>
          </a:p>
        </p:txBody>
      </p:sp>
      <p:cxnSp>
        <p:nvCxnSpPr>
          <p:cNvPr id="10" name="Straight Connector 9">
            <a:extLst>
              <a:ext uri="{FF2B5EF4-FFF2-40B4-BE49-F238E27FC236}">
                <a16:creationId xmlns:a16="http://schemas.microsoft.com/office/drawing/2014/main" id="{EA674463-DC59-4996-99E9-601B5452888B}"/>
              </a:ext>
            </a:extLst>
          </p:cNvPr>
          <p:cNvCxnSpPr/>
          <p:nvPr/>
        </p:nvCxnSpPr>
        <p:spPr>
          <a:xfrm>
            <a:off x="648929" y="2245472"/>
            <a:ext cx="50591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83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900AF-3ED0-4C02-A309-3984EBBD20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id="{8DEDEE5C-3126-4336-A7D4-9277AF5A04B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987BF-4BB1-4CE4-BA59-94D455FAC10A}"/>
              </a:ext>
            </a:extLst>
          </p:cNvPr>
          <p:cNvSpPr>
            <a:spLocks noGrp="1"/>
          </p:cNvSpPr>
          <p:nvPr>
            <p:ph type="title"/>
          </p:nvPr>
        </p:nvSpPr>
        <p:spPr>
          <a:xfrm>
            <a:off x="648929" y="638144"/>
            <a:ext cx="4953934" cy="1676603"/>
          </a:xfrm>
        </p:spPr>
        <p:txBody>
          <a:bodyPr>
            <a:normAutofit/>
          </a:bodyPr>
          <a:lstStyle/>
          <a:p>
            <a:r>
              <a:rPr lang="en-US" sz="4000" b="1" dirty="0"/>
              <a:t>Pros and Cons of RDBMS</a:t>
            </a:r>
          </a:p>
        </p:txBody>
      </p:sp>
      <p:sp>
        <p:nvSpPr>
          <p:cNvPr id="3" name="Content Placeholder 2">
            <a:extLst>
              <a:ext uri="{FF2B5EF4-FFF2-40B4-BE49-F238E27FC236}">
                <a16:creationId xmlns:a16="http://schemas.microsoft.com/office/drawing/2014/main" id="{CB38E8F9-641F-47F8-959C-19AD5371DF20}"/>
              </a:ext>
            </a:extLst>
          </p:cNvPr>
          <p:cNvSpPr>
            <a:spLocks noGrp="1"/>
          </p:cNvSpPr>
          <p:nvPr>
            <p:ph idx="1"/>
          </p:nvPr>
        </p:nvSpPr>
        <p:spPr>
          <a:xfrm>
            <a:off x="648931" y="2438400"/>
            <a:ext cx="4953932" cy="4419599"/>
          </a:xfrm>
        </p:spPr>
        <p:txBody>
          <a:bodyPr>
            <a:normAutofit fontScale="92500"/>
          </a:bodyPr>
          <a:lstStyle/>
          <a:p>
            <a:pPr marL="0" indent="0">
              <a:buNone/>
            </a:pPr>
            <a:r>
              <a:rPr lang="en-US" sz="2400" dirty="0"/>
              <a:t>Cons:</a:t>
            </a:r>
          </a:p>
          <a:p>
            <a:r>
              <a:rPr lang="en-US" sz="2400" dirty="0"/>
              <a:t>RDBMS require a foreknowledge of all the data, and consequently data tables, that you will be storing. (Graph structures provide more ad hoc design flexibility.)</a:t>
            </a:r>
          </a:p>
          <a:p>
            <a:r>
              <a:rPr lang="en-US" sz="2400" dirty="0"/>
              <a:t>RDBMS don’t perform as well in pattern matching searches as the number of relationships to be traversed increases. </a:t>
            </a:r>
          </a:p>
          <a:p>
            <a:r>
              <a:rPr lang="en-US" sz="2400" dirty="0"/>
              <a:t>SQL language, while widely known, is slightly more complex than those used with Property Graph or RDF systems.</a:t>
            </a:r>
          </a:p>
          <a:p>
            <a:endParaRPr lang="en-US" sz="2400" dirty="0"/>
          </a:p>
          <a:p>
            <a:pPr marL="0" indent="0">
              <a:buNone/>
            </a:pPr>
            <a:endParaRPr lang="en-US" sz="2000" dirty="0"/>
          </a:p>
        </p:txBody>
      </p:sp>
      <p:cxnSp>
        <p:nvCxnSpPr>
          <p:cNvPr id="10" name="Straight Connector 9">
            <a:extLst>
              <a:ext uri="{FF2B5EF4-FFF2-40B4-BE49-F238E27FC236}">
                <a16:creationId xmlns:a16="http://schemas.microsoft.com/office/drawing/2014/main" id="{EA674463-DC59-4996-99E9-601B5452888B}"/>
              </a:ext>
            </a:extLst>
          </p:cNvPr>
          <p:cNvCxnSpPr/>
          <p:nvPr/>
        </p:nvCxnSpPr>
        <p:spPr>
          <a:xfrm>
            <a:off x="648929" y="2245472"/>
            <a:ext cx="50591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759E238-2A1F-4BB2-8CAA-92F50964AAFD}"/>
              </a:ext>
            </a:extLst>
          </p:cNvPr>
          <p:cNvPicPr>
            <a:picLocks noChangeAspect="1"/>
          </p:cNvPicPr>
          <p:nvPr/>
        </p:nvPicPr>
        <p:blipFill>
          <a:blip r:embed="rId2"/>
          <a:stretch>
            <a:fillRect/>
          </a:stretch>
        </p:blipFill>
        <p:spPr>
          <a:xfrm>
            <a:off x="6754091" y="1039091"/>
            <a:ext cx="4779818" cy="4779818"/>
          </a:xfrm>
          <a:prstGeom prst="rect">
            <a:avLst/>
          </a:prstGeom>
        </p:spPr>
      </p:pic>
    </p:spTree>
    <p:extLst>
      <p:ext uri="{BB962C8B-B14F-4D97-AF65-F5344CB8AC3E}">
        <p14:creationId xmlns:p14="http://schemas.microsoft.com/office/powerpoint/2010/main" val="64355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uilding&#10;&#10;Description generated with high confidence">
            <a:extLst>
              <a:ext uri="{FF2B5EF4-FFF2-40B4-BE49-F238E27FC236}">
                <a16:creationId xmlns:a16="http://schemas.microsoft.com/office/drawing/2014/main" id="{CA2C00F9-FC75-4ECF-9A23-15C105469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319" y="1864460"/>
            <a:ext cx="5614835" cy="2975861"/>
          </a:xfrm>
          <a:prstGeom prst="rect">
            <a:avLst/>
          </a:prstGeom>
          <a:effectLst/>
        </p:spPr>
      </p:pic>
      <p:sp>
        <p:nvSpPr>
          <p:cNvPr id="2" name="Title 1">
            <a:extLst>
              <a:ext uri="{FF2B5EF4-FFF2-40B4-BE49-F238E27FC236}">
                <a16:creationId xmlns:a16="http://schemas.microsoft.com/office/drawing/2014/main" id="{3B0D4E5D-033C-4C98-9C07-D582C1031867}"/>
              </a:ext>
            </a:extLst>
          </p:cNvPr>
          <p:cNvSpPr>
            <a:spLocks noGrp="1"/>
          </p:cNvSpPr>
          <p:nvPr>
            <p:ph type="title"/>
          </p:nvPr>
        </p:nvSpPr>
        <p:spPr>
          <a:xfrm>
            <a:off x="648929" y="629266"/>
            <a:ext cx="3505495" cy="1622321"/>
          </a:xfrm>
        </p:spPr>
        <p:txBody>
          <a:bodyPr>
            <a:normAutofit/>
          </a:bodyPr>
          <a:lstStyle/>
          <a:p>
            <a:r>
              <a:rPr lang="en-US" sz="4000" b="1" dirty="0">
                <a:solidFill>
                  <a:schemeClr val="tx1">
                    <a:lumMod val="85000"/>
                    <a:lumOff val="15000"/>
                  </a:schemeClr>
                </a:solidFill>
              </a:rPr>
              <a:t>RDBMS Deconstructed</a:t>
            </a:r>
          </a:p>
        </p:txBody>
      </p:sp>
      <p:sp>
        <p:nvSpPr>
          <p:cNvPr id="3" name="Content Placeholder 2">
            <a:extLst>
              <a:ext uri="{FF2B5EF4-FFF2-40B4-BE49-F238E27FC236}">
                <a16:creationId xmlns:a16="http://schemas.microsoft.com/office/drawing/2014/main" id="{8AB2A8A6-205D-4BBD-8289-955AA623C3DC}"/>
              </a:ext>
            </a:extLst>
          </p:cNvPr>
          <p:cNvSpPr>
            <a:spLocks noGrp="1"/>
          </p:cNvSpPr>
          <p:nvPr>
            <p:ph idx="1"/>
          </p:nvPr>
        </p:nvSpPr>
        <p:spPr>
          <a:xfrm>
            <a:off x="648931" y="2438400"/>
            <a:ext cx="3505494" cy="4419600"/>
          </a:xfrm>
        </p:spPr>
        <p:txBody>
          <a:bodyPr>
            <a:normAutofit/>
          </a:bodyPr>
          <a:lstStyle/>
          <a:p>
            <a:r>
              <a:rPr lang="en-US" sz="2400" dirty="0">
                <a:solidFill>
                  <a:schemeClr val="tx1">
                    <a:lumMod val="85000"/>
                    <a:lumOff val="15000"/>
                  </a:schemeClr>
                </a:solidFill>
              </a:rPr>
              <a:t>As we have seen, Relational Databases use tables and key values to link information together. </a:t>
            </a:r>
          </a:p>
          <a:p>
            <a:r>
              <a:rPr lang="en-US" sz="2400" dirty="0">
                <a:solidFill>
                  <a:schemeClr val="tx1">
                    <a:lumMod val="85000"/>
                    <a:lumOff val="15000"/>
                  </a:schemeClr>
                </a:solidFill>
              </a:rPr>
              <a:t>Let’s focus on just the highlighted components to compare this design with that of a Graph database. </a:t>
            </a:r>
          </a:p>
        </p:txBody>
      </p:sp>
      <p:cxnSp>
        <p:nvCxnSpPr>
          <p:cNvPr id="9" name="Straight Connector 8">
            <a:extLst>
              <a:ext uri="{FF2B5EF4-FFF2-40B4-BE49-F238E27FC236}">
                <a16:creationId xmlns:a16="http://schemas.microsoft.com/office/drawing/2014/main" id="{8A29CD79-A106-46A2-8165-A55FAF63B5FA}"/>
              </a:ext>
            </a:extLst>
          </p:cNvPr>
          <p:cNvCxnSpPr>
            <a:cxnSpLocks/>
          </p:cNvCxnSpPr>
          <p:nvPr/>
        </p:nvCxnSpPr>
        <p:spPr>
          <a:xfrm>
            <a:off x="648929" y="2245472"/>
            <a:ext cx="350549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DE7FBF1-4EE4-4B4E-8E7A-7D6F76E88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319" y="2207372"/>
            <a:ext cx="5614835" cy="2092846"/>
          </a:xfrm>
          <a:prstGeom prst="rect">
            <a:avLst/>
          </a:prstGeom>
        </p:spPr>
      </p:pic>
      <p:sp>
        <p:nvSpPr>
          <p:cNvPr id="13" name="TextBox 12">
            <a:extLst>
              <a:ext uri="{FF2B5EF4-FFF2-40B4-BE49-F238E27FC236}">
                <a16:creationId xmlns:a16="http://schemas.microsoft.com/office/drawing/2014/main" id="{36003EFD-1610-4CBE-9A3E-76ABFB623528}"/>
              </a:ext>
            </a:extLst>
          </p:cNvPr>
          <p:cNvSpPr txBox="1"/>
          <p:nvPr/>
        </p:nvSpPr>
        <p:spPr>
          <a:xfrm>
            <a:off x="7673979" y="5958539"/>
            <a:ext cx="1483098" cy="261610"/>
          </a:xfrm>
          <a:prstGeom prst="rect">
            <a:avLst/>
          </a:prstGeom>
          <a:noFill/>
        </p:spPr>
        <p:txBody>
          <a:bodyPr wrap="none" rtlCol="0">
            <a:spAutoFit/>
          </a:bodyPr>
          <a:lstStyle/>
          <a:p>
            <a:r>
              <a:rPr lang="en-US" sz="1100" dirty="0"/>
              <a:t>Image from neo4j.com</a:t>
            </a:r>
          </a:p>
        </p:txBody>
      </p:sp>
    </p:spTree>
    <p:extLst>
      <p:ext uri="{BB962C8B-B14F-4D97-AF65-F5344CB8AC3E}">
        <p14:creationId xmlns:p14="http://schemas.microsoft.com/office/powerpoint/2010/main" val="93924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1550</Words>
  <Application>Microsoft Office PowerPoint</Application>
  <PresentationFormat>Widescreen</PresentationFormat>
  <Paragraphs>204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Helvetica Neue</vt:lpstr>
      <vt:lpstr>Office Theme</vt:lpstr>
      <vt:lpstr>Selecting the right database for your semantic storage needs</vt:lpstr>
      <vt:lpstr>Database Types</vt:lpstr>
      <vt:lpstr>A Brief History</vt:lpstr>
      <vt:lpstr>A Brief History (Continued)</vt:lpstr>
      <vt:lpstr>Relational Databases Management Systems (RDBMS)</vt:lpstr>
      <vt:lpstr>RDBMS Design</vt:lpstr>
      <vt:lpstr>Pros and Cons of RDBMS</vt:lpstr>
      <vt:lpstr>Pros and Cons of RDBMS</vt:lpstr>
      <vt:lpstr>RDBMS Deconstructed</vt:lpstr>
      <vt:lpstr>The Graph Model</vt:lpstr>
      <vt:lpstr>The Graph Model (continued)</vt:lpstr>
      <vt:lpstr>RDF – Standardizing the Triple</vt:lpstr>
      <vt:lpstr>RDF – Standardizing the Triple</vt:lpstr>
      <vt:lpstr>PowerPoint Presentation</vt:lpstr>
      <vt:lpstr>Pros and Cons of Graph and RDF Databases</vt:lpstr>
      <vt:lpstr>Pros and Cons of Graph and RDF Databases</vt:lpstr>
      <vt:lpstr>PowerPoint Presentation</vt:lpstr>
      <vt:lpstr>PowerPoint Presentation</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Selecting the right database for your semantic storage needs</dc:title>
  <dc:creator>Jim Sweeney</dc:creator>
  <cp:lastModifiedBy>Vivs Long-Ferguson</cp:lastModifiedBy>
  <cp:revision>56</cp:revision>
  <dcterms:created xsi:type="dcterms:W3CDTF">2017-10-09T18:48:48Z</dcterms:created>
  <dcterms:modified xsi:type="dcterms:W3CDTF">2018-01-03T14:31:16Z</dcterms:modified>
</cp:coreProperties>
</file>